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90BC4-17CA-4AE8-9B0D-9B1EA545998D}" v="107" dt="2022-04-18T18:19:15.1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4" d="100"/>
          <a:sy n="34" d="100"/>
        </p:scale>
        <p:origin x="14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Team" userId="14cac3e2-901a-475d-91f8-0bf5e1770da1" providerId="ADAL" clId="{88E90BC4-17CA-4AE8-9B0D-9B1EA545998D}"/>
    <pc:docChg chg="custSel modHandout">
      <pc:chgData name="AVTeam" userId="14cac3e2-901a-475d-91f8-0bf5e1770da1" providerId="ADAL" clId="{88E90BC4-17CA-4AE8-9B0D-9B1EA545998D}" dt="2022-04-18T18:19:15.156" v="547"/>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6A8B6B-2928-4DB9-B16E-C43F5CD5093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090FDA2-794B-497A-84C2-BA5FE9B257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25D7C7-574B-4BF8-9FF9-6BC2E9E3A435}" type="datetimeFigureOut">
              <a:rPr lang="en-US" smtClean="0"/>
              <a:t>4/18/2022</a:t>
            </a:fld>
            <a:endParaRPr lang="en-US"/>
          </a:p>
        </p:txBody>
      </p:sp>
      <p:sp>
        <p:nvSpPr>
          <p:cNvPr id="4" name="Footer Placeholder 3">
            <a:extLst>
              <a:ext uri="{FF2B5EF4-FFF2-40B4-BE49-F238E27FC236}">
                <a16:creationId xmlns:a16="http://schemas.microsoft.com/office/drawing/2014/main" id="{3886E11C-7D49-4D4F-8328-802526C1EE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hidden="1">
            <a:extLst>
              <a:ext uri="{FF2B5EF4-FFF2-40B4-BE49-F238E27FC236}">
                <a16:creationId xmlns:a16="http://schemas.microsoft.com/office/drawing/2014/main" id="{3873BA44-2671-419B-97F1-715919C9C6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B68071-2115-4D87-9939-26021DBBF6BE}" type="slidenum">
              <a:rPr lang="en-US" smtClean="0"/>
              <a:t>‹#›</a:t>
            </a:fld>
            <a:endParaRPr lang="en-US"/>
          </a:p>
        </p:txBody>
      </p:sp>
      <p:sp>
        <p:nvSpPr>
          <p:cNvPr id="13" name="TextBox 12" descr="Box1">
            <a:extLst>
              <a:ext uri="{FF2B5EF4-FFF2-40B4-BE49-F238E27FC236}">
                <a16:creationId xmlns:a16="http://schemas.microsoft.com/office/drawing/2014/main" id="{971EC9BD-0F08-48C6-9464-BB87EBE85B83}"/>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14" name="TextBox 13" descr="Box2">
            <a:extLst>
              <a:ext uri="{FF2B5EF4-FFF2-40B4-BE49-F238E27FC236}">
                <a16:creationId xmlns:a16="http://schemas.microsoft.com/office/drawing/2014/main" id="{2DB1A2E1-407A-41E3-B3FD-79221B6903D8}"/>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15" name="TextBox 14" descr="Box3">
            <a:extLst>
              <a:ext uri="{FF2B5EF4-FFF2-40B4-BE49-F238E27FC236}">
                <a16:creationId xmlns:a16="http://schemas.microsoft.com/office/drawing/2014/main" id="{5D83E66D-C5F5-4FC5-8757-A2EF954A8D2B}"/>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16" name="TextBox 15" descr="Box4">
            <a:extLst>
              <a:ext uri="{FF2B5EF4-FFF2-40B4-BE49-F238E27FC236}">
                <a16:creationId xmlns:a16="http://schemas.microsoft.com/office/drawing/2014/main" id="{089BFEAA-CDE8-48C9-A9B7-90C6F7B89D11}"/>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7" name="TextBox 16" descr="Box5">
            <a:extLst>
              <a:ext uri="{FF2B5EF4-FFF2-40B4-BE49-F238E27FC236}">
                <a16:creationId xmlns:a16="http://schemas.microsoft.com/office/drawing/2014/main" id="{1671F410-040E-4E04-8017-386FED4F781C}"/>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8" name="TextBox 17" descr="Box6">
            <a:extLst>
              <a:ext uri="{FF2B5EF4-FFF2-40B4-BE49-F238E27FC236}">
                <a16:creationId xmlns:a16="http://schemas.microsoft.com/office/drawing/2014/main" id="{FB26E59E-36D7-4A94-A5FE-C84B6457CD78}"/>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9" name="TextBox 18" descr="Box7">
            <a:extLst>
              <a:ext uri="{FF2B5EF4-FFF2-40B4-BE49-F238E27FC236}">
                <a16:creationId xmlns:a16="http://schemas.microsoft.com/office/drawing/2014/main" id="{2203E4C5-F2EA-4AC8-ADB0-3D588B93F73D}"/>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1016912501"/>
      </p:ext>
    </p:extLst>
  </p:cSld>
  <p:clrMap bg1="lt1" tx1="dk1" bg2="lt2" tx2="dk2" accent1="accent1" accent2="accent2" accent3="accent3" accent4="accent4" accent5="accent5" accent6="accent6" hlink="hlink" folHlink="folHlink"/>
  <p:hf sldNum="0" hdr="0" ftr="0" dt="0"/>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189271-C709-4EF4-A6BA-62D12B97DCBC}"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2616592671"/>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89271-C709-4EF4-A6BA-62D12B97DCBC}"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3825962313"/>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89271-C709-4EF4-A6BA-62D12B97DCBC}"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3765835916"/>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89271-C709-4EF4-A6BA-62D12B97DCBC}"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4062065758"/>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89271-C709-4EF4-A6BA-62D12B97DCBC}"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3731782969"/>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189271-C709-4EF4-A6BA-62D12B97DCBC}"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2646710964"/>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189271-C709-4EF4-A6BA-62D12B97DCBC}"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1454215366"/>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189271-C709-4EF4-A6BA-62D12B97DCBC}"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71490807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89271-C709-4EF4-A6BA-62D12B97DCBC}"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32374848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89271-C709-4EF4-A6BA-62D12B97DCBC}"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1981526217"/>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89271-C709-4EF4-A6BA-62D12B97DCBC}"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7CDB9-F4B6-4F94-AF72-EF76C2BAE714}" type="slidenum">
              <a:rPr lang="en-US" smtClean="0"/>
              <a:t>‹#›</a:t>
            </a:fld>
            <a:endParaRPr lang="en-US"/>
          </a:p>
        </p:txBody>
      </p:sp>
    </p:spTree>
    <p:extLst>
      <p:ext uri="{BB962C8B-B14F-4D97-AF65-F5344CB8AC3E}">
        <p14:creationId xmlns:p14="http://schemas.microsoft.com/office/powerpoint/2010/main" val="548161616"/>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89271-C709-4EF4-A6BA-62D12B97DCBC}" type="datetimeFigureOut">
              <a:rPr lang="en-US" smtClean="0"/>
              <a:t>4/18/2022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7CDB9-F4B6-4F94-AF72-EF76C2BAE714}" type="slidenum">
              <a:rPr lang="en-US" smtClean="0"/>
              <a:t>‹#›</a:t>
            </a:fld>
            <a:endParaRPr lang="en-US"/>
          </a:p>
        </p:txBody>
      </p:sp>
    </p:spTree>
    <p:extLst>
      <p:ext uri="{BB962C8B-B14F-4D97-AF65-F5344CB8AC3E}">
        <p14:creationId xmlns:p14="http://schemas.microsoft.com/office/powerpoint/2010/main" val="6584980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4F8DA3-1283-4CA8-AFBC-EAB1904CF9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7537623" cy="6858001"/>
          </a:xfrm>
          <a:prstGeom prst="rect">
            <a:avLst/>
          </a:prstGeom>
          <a:ln>
            <a:noFill/>
          </a:ln>
          <a:effectLst>
            <a:softEdge rad="112500"/>
          </a:effectLst>
        </p:spPr>
      </p:pic>
      <p:pic>
        <p:nvPicPr>
          <p:cNvPr id="9" name="Picture 8">
            <a:extLst>
              <a:ext uri="{FF2B5EF4-FFF2-40B4-BE49-F238E27FC236}">
                <a16:creationId xmlns:a16="http://schemas.microsoft.com/office/drawing/2014/main" id="{956F7A1C-141E-4D9C-934A-6CA1B33872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326" y="-1"/>
            <a:ext cx="8185674" cy="6858001"/>
          </a:xfrm>
          <a:prstGeom prst="rect">
            <a:avLst/>
          </a:prstGeom>
          <a:ln>
            <a:noFill/>
          </a:ln>
          <a:effectLst>
            <a:softEdge rad="112500"/>
          </a:effectLst>
        </p:spPr>
      </p:pic>
      <p:sp>
        <p:nvSpPr>
          <p:cNvPr id="10" name="TextBox 9">
            <a:extLst>
              <a:ext uri="{FF2B5EF4-FFF2-40B4-BE49-F238E27FC236}">
                <a16:creationId xmlns:a16="http://schemas.microsoft.com/office/drawing/2014/main" id="{0D6D84DD-8C1E-4CAF-AB58-A7E0CB206CF2}"/>
              </a:ext>
            </a:extLst>
          </p:cNvPr>
          <p:cNvSpPr txBox="1"/>
          <p:nvPr/>
        </p:nvSpPr>
        <p:spPr>
          <a:xfrm>
            <a:off x="-1" y="5105756"/>
            <a:ext cx="12192000" cy="923330"/>
          </a:xfrm>
          <a:prstGeom prst="rect">
            <a:avLst/>
          </a:prstGeom>
          <a:noFill/>
        </p:spPr>
        <p:txBody>
          <a:bodyPr wrap="square" rtlCol="0">
            <a:spAutoFit/>
          </a:bodyPr>
          <a:lstStyle/>
          <a:p>
            <a:pPr algn="ctr"/>
            <a:r>
              <a:rPr lang="en-US" sz="5400" b="1" dirty="0">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rPr>
              <a:t>The Cross &amp; the Resurrection</a:t>
            </a:r>
          </a:p>
        </p:txBody>
      </p:sp>
    </p:spTree>
    <p:extLst>
      <p:ext uri="{BB962C8B-B14F-4D97-AF65-F5344CB8AC3E}">
        <p14:creationId xmlns:p14="http://schemas.microsoft.com/office/powerpoint/2010/main" val="882195566"/>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36F4619-077F-491C-926D-BD5370609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6545"/>
            <a:ext cx="8243667" cy="5446708"/>
          </a:xfrm>
          <a:prstGeom prst="rect">
            <a:avLst/>
          </a:prstGeom>
          <a:ln>
            <a:noFill/>
          </a:ln>
          <a:effectLst>
            <a:softEdge rad="112500"/>
          </a:effectLst>
        </p:spPr>
      </p:pic>
      <p:sp>
        <p:nvSpPr>
          <p:cNvPr id="5" name="TextBox 4">
            <a:extLst>
              <a:ext uri="{FF2B5EF4-FFF2-40B4-BE49-F238E27FC236}">
                <a16:creationId xmlns:a16="http://schemas.microsoft.com/office/drawing/2014/main" id="{4EE02390-D203-4060-9297-B33DD91C3C0F}"/>
              </a:ext>
            </a:extLst>
          </p:cNvPr>
          <p:cNvSpPr txBox="1"/>
          <p:nvPr/>
        </p:nvSpPr>
        <p:spPr>
          <a:xfrm>
            <a:off x="98473" y="551516"/>
            <a:ext cx="11980985" cy="805029"/>
          </a:xfrm>
          <a:prstGeom prst="rect">
            <a:avLst/>
          </a:prstGeom>
          <a:noFill/>
          <a:ln w="28575">
            <a:solidFill>
              <a:srgbClr val="00B05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How Do I Live This Resurrected Life?</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0AC683B-C976-48D9-BD01-B60B912B82CE}"/>
              </a:ext>
            </a:extLst>
          </p:cNvPr>
          <p:cNvSpPr txBox="1"/>
          <p:nvPr/>
        </p:nvSpPr>
        <p:spPr>
          <a:xfrm>
            <a:off x="98473" y="1462152"/>
            <a:ext cx="3835791" cy="1398844"/>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glow rad="228600">
                    <a:schemeClr val="accent1">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Not by my own efforts and work</a:t>
            </a:r>
          </a:p>
        </p:txBody>
      </p:sp>
      <p:sp>
        <p:nvSpPr>
          <p:cNvPr id="10" name="TextBox 9">
            <a:extLst>
              <a:ext uri="{FF2B5EF4-FFF2-40B4-BE49-F238E27FC236}">
                <a16:creationId xmlns:a16="http://schemas.microsoft.com/office/drawing/2014/main" id="{A6E3FFEA-572A-4FC6-BBA8-01C2F988FAA1}"/>
              </a:ext>
            </a:extLst>
          </p:cNvPr>
          <p:cNvSpPr txBox="1"/>
          <p:nvPr/>
        </p:nvSpPr>
        <p:spPr>
          <a:xfrm>
            <a:off x="7990449" y="1588764"/>
            <a:ext cx="4103078" cy="4956550"/>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7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How is it that you are turning back to those weak and miserable principles? Do you wish to be enslaved by them all over again? (Gal. 4:9)</a:t>
            </a:r>
          </a:p>
        </p:txBody>
      </p:sp>
    </p:spTree>
    <p:extLst>
      <p:ext uri="{BB962C8B-B14F-4D97-AF65-F5344CB8AC3E}">
        <p14:creationId xmlns:p14="http://schemas.microsoft.com/office/powerpoint/2010/main" val="12364664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9C4E69-EA77-4986-A709-4E2447B0F4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6545"/>
            <a:ext cx="8243667" cy="5446708"/>
          </a:xfrm>
          <a:prstGeom prst="rect">
            <a:avLst/>
          </a:prstGeom>
          <a:ln>
            <a:noFill/>
          </a:ln>
          <a:effectLst>
            <a:softEdge rad="112500"/>
          </a:effectLst>
        </p:spPr>
      </p:pic>
      <p:sp>
        <p:nvSpPr>
          <p:cNvPr id="3" name="TextBox 2">
            <a:extLst>
              <a:ext uri="{FF2B5EF4-FFF2-40B4-BE49-F238E27FC236}">
                <a16:creationId xmlns:a16="http://schemas.microsoft.com/office/drawing/2014/main" id="{8EB9B0D6-6CA3-4C35-A7EC-C61DD12E3EF6}"/>
              </a:ext>
            </a:extLst>
          </p:cNvPr>
          <p:cNvSpPr txBox="1"/>
          <p:nvPr/>
        </p:nvSpPr>
        <p:spPr>
          <a:xfrm>
            <a:off x="98473" y="551516"/>
            <a:ext cx="11980985" cy="805029"/>
          </a:xfrm>
          <a:prstGeom prst="rect">
            <a:avLst/>
          </a:prstGeom>
          <a:noFill/>
          <a:ln w="28575">
            <a:solidFill>
              <a:srgbClr val="00B05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How Do I Live This Resurrected Life?</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1AF33DB5-631A-444F-9896-45C13D0011D3}"/>
              </a:ext>
            </a:extLst>
          </p:cNvPr>
          <p:cNvSpPr txBox="1"/>
          <p:nvPr/>
        </p:nvSpPr>
        <p:spPr>
          <a:xfrm>
            <a:off x="98473" y="1462152"/>
            <a:ext cx="3835791" cy="1398844"/>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glow rad="228600">
                    <a:schemeClr val="accent1">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Learning to live in Christ</a:t>
            </a:r>
          </a:p>
        </p:txBody>
      </p:sp>
      <p:sp>
        <p:nvSpPr>
          <p:cNvPr id="5" name="TextBox 4">
            <a:extLst>
              <a:ext uri="{FF2B5EF4-FFF2-40B4-BE49-F238E27FC236}">
                <a16:creationId xmlns:a16="http://schemas.microsoft.com/office/drawing/2014/main" id="{12041EE9-F875-4C94-AB39-D8DB5D8C8573}"/>
              </a:ext>
            </a:extLst>
          </p:cNvPr>
          <p:cNvSpPr txBox="1"/>
          <p:nvPr/>
        </p:nvSpPr>
        <p:spPr>
          <a:xfrm>
            <a:off x="4192172" y="1574696"/>
            <a:ext cx="7901355" cy="4956550"/>
          </a:xfrm>
          <a:prstGeom prst="rect">
            <a:avLst/>
          </a:prstGeom>
          <a:solidFill>
            <a:schemeClr val="tx2">
              <a:lumMod val="10000"/>
            </a:schemeClr>
          </a:solid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7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Now the Lord is the Spirit, and where the Spirit of the Lord is, there is freedom. And we, who with unveiled faced all reflect (or contemplate) the Lord’s glory, are being transformed into his likeness with ever increasing glory, which comes from the Lord, who is the Spirit. (2 Cor. 4:17,18)</a:t>
            </a:r>
          </a:p>
        </p:txBody>
      </p:sp>
    </p:spTree>
    <p:extLst>
      <p:ext uri="{BB962C8B-B14F-4D97-AF65-F5344CB8AC3E}">
        <p14:creationId xmlns:p14="http://schemas.microsoft.com/office/powerpoint/2010/main" val="324706002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6EF0FA-AEF0-4768-962E-98CA26497F01}"/>
              </a:ext>
            </a:extLst>
          </p:cNvPr>
          <p:cNvSpPr txBox="1"/>
          <p:nvPr/>
        </p:nvSpPr>
        <p:spPr>
          <a:xfrm>
            <a:off x="98473" y="551516"/>
            <a:ext cx="11980985" cy="805029"/>
          </a:xfrm>
          <a:prstGeom prst="rect">
            <a:avLst/>
          </a:prstGeom>
          <a:noFill/>
          <a:ln w="28575">
            <a:solidFill>
              <a:srgbClr val="00B050"/>
            </a:solidFill>
          </a:ln>
        </p:spPr>
        <p:txBody>
          <a:bodyPr wrap="square">
            <a:spAutoFit/>
          </a:bodyPr>
          <a:lstStyle/>
          <a:p>
            <a:pPr marR="0" lvl="0" algn="ctr">
              <a:lnSpc>
                <a:spcPct val="107000"/>
              </a:lnSpc>
              <a:spcBef>
                <a:spcPts val="0"/>
              </a:spcBef>
              <a:spcAft>
                <a:spcPts val="0"/>
              </a:spcAft>
            </a:pPr>
            <a:r>
              <a:rPr lang="en-US" sz="4400" b="1" dirty="0">
                <a:latin typeface="Tempus Sans ITC" panose="04020404030D07020202" pitchFamily="82" charset="0"/>
                <a:ea typeface="Calibri" panose="020F0502020204030204" pitchFamily="34" charset="0"/>
                <a:cs typeface="Times New Roman" panose="02020603050405020304" pitchFamily="18" charset="0"/>
              </a:rPr>
              <a:t>Living in law or living in Christ</a:t>
            </a: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7C349CD-5591-4AD5-BDA2-23BCC3CB33CA}"/>
              </a:ext>
            </a:extLst>
          </p:cNvPr>
          <p:cNvSpPr txBox="1"/>
          <p:nvPr/>
        </p:nvSpPr>
        <p:spPr>
          <a:xfrm>
            <a:off x="98473" y="1603205"/>
            <a:ext cx="11995054" cy="2716128"/>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Teacher, what is the greatest commandment in the law? Jesus replied, Love the Lord you God with </a:t>
            </a:r>
            <a:r>
              <a:rPr lang="en-US" sz="4000" b="1" dirty="0">
                <a:solidFill>
                  <a:srgbClr val="FFFF00"/>
                </a:solidFill>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all</a:t>
            </a: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 your heart and with </a:t>
            </a:r>
            <a:r>
              <a:rPr lang="en-US" sz="4000" b="1" dirty="0">
                <a:solidFill>
                  <a:srgbClr val="FFFF00"/>
                </a:solidFill>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all</a:t>
            </a: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 your soul and with </a:t>
            </a:r>
            <a:r>
              <a:rPr lang="en-US" sz="4000" b="1" dirty="0">
                <a:solidFill>
                  <a:srgbClr val="FFFF00"/>
                </a:solidFill>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all</a:t>
            </a: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 your mind (Matt. 22:36,37)</a:t>
            </a:r>
          </a:p>
        </p:txBody>
      </p:sp>
      <p:sp>
        <p:nvSpPr>
          <p:cNvPr id="5" name="TextBox 4">
            <a:extLst>
              <a:ext uri="{FF2B5EF4-FFF2-40B4-BE49-F238E27FC236}">
                <a16:creationId xmlns:a16="http://schemas.microsoft.com/office/drawing/2014/main" id="{274B4A33-7AA1-4C1F-A67D-DFDB575C733C}"/>
              </a:ext>
            </a:extLst>
          </p:cNvPr>
          <p:cNvSpPr txBox="1"/>
          <p:nvPr/>
        </p:nvSpPr>
        <p:spPr>
          <a:xfrm>
            <a:off x="1" y="5052781"/>
            <a:ext cx="12192000" cy="707886"/>
          </a:xfrm>
          <a:prstGeom prst="rect">
            <a:avLst/>
          </a:prstGeom>
          <a:noFill/>
        </p:spPr>
        <p:txBody>
          <a:bodyPr wrap="square">
            <a:spAutoFit/>
          </a:bodyPr>
          <a:lstStyle/>
          <a:p>
            <a:pPr algn="ctr"/>
            <a:r>
              <a:rPr lang="en-US" sz="4000" b="1" dirty="0">
                <a:solidFill>
                  <a:srgbClr val="FFFF00"/>
                </a:solidFill>
                <a:effectLst/>
                <a:latin typeface="Tempus Sans ITC" panose="04020404030D07020202" pitchFamily="82" charset="0"/>
                <a:ea typeface="Calibri" panose="020F0502020204030204" pitchFamily="34" charset="0"/>
              </a:rPr>
              <a:t>All</a:t>
            </a:r>
            <a:r>
              <a:rPr lang="en-US" sz="4000" b="1" dirty="0">
                <a:effectLst/>
                <a:latin typeface="Tempus Sans ITC" panose="04020404030D07020202" pitchFamily="82" charset="0"/>
                <a:ea typeface="Calibri" panose="020F0502020204030204" pitchFamily="34" charset="0"/>
              </a:rPr>
              <a:t> – the entire, whole, complete</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5963714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4964DB-033D-4C92-937B-027FC4EA65FE}"/>
              </a:ext>
            </a:extLst>
          </p:cNvPr>
          <p:cNvSpPr txBox="1"/>
          <p:nvPr/>
        </p:nvSpPr>
        <p:spPr>
          <a:xfrm>
            <a:off x="98473" y="551516"/>
            <a:ext cx="11980985" cy="805029"/>
          </a:xfrm>
          <a:prstGeom prst="rect">
            <a:avLst/>
          </a:prstGeom>
          <a:noFill/>
          <a:ln w="28575">
            <a:solidFill>
              <a:srgbClr val="00B050"/>
            </a:solidFill>
          </a:ln>
        </p:spPr>
        <p:txBody>
          <a:bodyPr wrap="square">
            <a:spAutoFit/>
          </a:bodyPr>
          <a:lstStyle/>
          <a:p>
            <a:pPr marR="0" lvl="0" algn="ctr">
              <a:lnSpc>
                <a:spcPct val="107000"/>
              </a:lnSpc>
              <a:spcBef>
                <a:spcPts val="0"/>
              </a:spcBef>
              <a:spcAft>
                <a:spcPts val="0"/>
              </a:spcAft>
            </a:pPr>
            <a:r>
              <a:rPr lang="en-US" sz="4400" b="1" dirty="0">
                <a:latin typeface="Tempus Sans ITC" panose="04020404030D07020202" pitchFamily="82" charset="0"/>
                <a:ea typeface="Calibri" panose="020F0502020204030204" pitchFamily="34" charset="0"/>
                <a:cs typeface="Times New Roman" panose="02020603050405020304" pitchFamily="18" charset="0"/>
              </a:rPr>
              <a:t>Living in law or living in Christ</a:t>
            </a: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C3C09D0-67BE-4DF7-8F45-24AF72129CEC}"/>
              </a:ext>
            </a:extLst>
          </p:cNvPr>
          <p:cNvSpPr txBox="1"/>
          <p:nvPr/>
        </p:nvSpPr>
        <p:spPr>
          <a:xfrm>
            <a:off x="98473" y="1603205"/>
            <a:ext cx="11995054" cy="2057486"/>
          </a:xfrm>
          <a:prstGeom prst="rect">
            <a:avLst/>
          </a:prstGeom>
          <a:noFill/>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In the same way, any of you who does not give up everything he has cannot be my disciple </a:t>
            </a:r>
          </a:p>
          <a:p>
            <a:pPr marR="0" lvl="0" algn="ctr">
              <a:lnSpc>
                <a:spcPct val="107000"/>
              </a:lnSpc>
              <a:spcBef>
                <a:spcPts val="0"/>
              </a:spcBef>
              <a:spcAft>
                <a:spcPts val="0"/>
              </a:spcAft>
            </a:pPr>
            <a:r>
              <a:rPr lang="en-US" sz="4000" b="1" dirty="0">
                <a:effectLst>
                  <a:glow rad="2286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(Luke 14::33)</a:t>
            </a:r>
          </a:p>
        </p:txBody>
      </p:sp>
    </p:spTree>
    <p:extLst>
      <p:ext uri="{BB962C8B-B14F-4D97-AF65-F5344CB8AC3E}">
        <p14:creationId xmlns:p14="http://schemas.microsoft.com/office/powerpoint/2010/main" val="2299392441"/>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55129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E0C672-2BEE-44C0-87A8-807C670B4F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7537623" cy="6858001"/>
          </a:xfrm>
          <a:prstGeom prst="rect">
            <a:avLst/>
          </a:prstGeom>
          <a:ln>
            <a:noFill/>
          </a:ln>
          <a:effectLst>
            <a:softEdge rad="112500"/>
          </a:effectLst>
        </p:spPr>
      </p:pic>
      <p:pic>
        <p:nvPicPr>
          <p:cNvPr id="3" name="Picture 2">
            <a:extLst>
              <a:ext uri="{FF2B5EF4-FFF2-40B4-BE49-F238E27FC236}">
                <a16:creationId xmlns:a16="http://schemas.microsoft.com/office/drawing/2014/main" id="{D6EB73B3-27D6-4326-96CD-1F591B5D7D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326" y="-1"/>
            <a:ext cx="8185674" cy="6858001"/>
          </a:xfrm>
          <a:prstGeom prst="rect">
            <a:avLst/>
          </a:prstGeom>
          <a:ln>
            <a:noFill/>
          </a:ln>
          <a:effectLst>
            <a:softEdge rad="112500"/>
          </a:effectLst>
        </p:spPr>
      </p:pic>
      <p:sp>
        <p:nvSpPr>
          <p:cNvPr id="4" name="TextBox 3">
            <a:extLst>
              <a:ext uri="{FF2B5EF4-FFF2-40B4-BE49-F238E27FC236}">
                <a16:creationId xmlns:a16="http://schemas.microsoft.com/office/drawing/2014/main" id="{B006A091-7A39-491D-930B-0061500298B1}"/>
              </a:ext>
            </a:extLst>
          </p:cNvPr>
          <p:cNvSpPr txBox="1"/>
          <p:nvPr/>
        </p:nvSpPr>
        <p:spPr>
          <a:xfrm>
            <a:off x="-1" y="5103674"/>
            <a:ext cx="12192000" cy="1846659"/>
          </a:xfrm>
          <a:prstGeom prst="rect">
            <a:avLst/>
          </a:prstGeom>
          <a:noFill/>
        </p:spPr>
        <p:txBody>
          <a:bodyPr wrap="square" rtlCol="0">
            <a:spAutoFit/>
          </a:bodyPr>
          <a:lstStyle/>
          <a:p>
            <a:pPr algn="ctr"/>
            <a:r>
              <a:rPr lang="en-US" sz="5400" b="1" dirty="0">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rPr>
              <a:t>The Cross &amp; the Resurrection</a:t>
            </a:r>
          </a:p>
          <a:p>
            <a:pPr algn="ctr"/>
            <a:r>
              <a:rPr lang="en-US" sz="6000" b="1" dirty="0">
                <a:solidFill>
                  <a:srgbClr val="FFFF00"/>
                </a:solidFill>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rPr>
              <a:t>&amp; You</a:t>
            </a:r>
          </a:p>
        </p:txBody>
      </p:sp>
      <p:sp>
        <p:nvSpPr>
          <p:cNvPr id="5" name="TextBox 4">
            <a:extLst>
              <a:ext uri="{FF2B5EF4-FFF2-40B4-BE49-F238E27FC236}">
                <a16:creationId xmlns:a16="http://schemas.microsoft.com/office/drawing/2014/main" id="{D3C473E3-175D-44C0-BF0B-1296F1B354B6}"/>
              </a:ext>
            </a:extLst>
          </p:cNvPr>
          <p:cNvSpPr txBox="1"/>
          <p:nvPr/>
        </p:nvSpPr>
        <p:spPr>
          <a:xfrm>
            <a:off x="0" y="416787"/>
            <a:ext cx="12192000" cy="3785652"/>
          </a:xfrm>
          <a:prstGeom prst="rect">
            <a:avLst/>
          </a:prstGeom>
          <a:noFill/>
        </p:spPr>
        <p:txBody>
          <a:bodyPr wrap="square" rtlCol="0">
            <a:spAutoFit/>
          </a:bodyPr>
          <a:lstStyle/>
          <a:p>
            <a:pPr algn="ct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Now I want to remind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of the gospel I preached to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which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received and on which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have taken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your</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stand. By this gospel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are saved if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hold firmly to the word I preached to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Otherwise </a:t>
            </a:r>
            <a:r>
              <a:rPr lang="en-US" sz="4000" b="1" dirty="0">
                <a:solidFill>
                  <a:srgbClr val="FFFF00"/>
                </a:solidFill>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you</a:t>
            </a: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 have believed in vain.</a:t>
            </a:r>
          </a:p>
          <a:p>
            <a:pPr algn="ctr"/>
            <a:r>
              <a:rPr lang="en-US" sz="4000" b="1" dirty="0">
                <a:effectLst>
                  <a:glow rad="228600">
                    <a:schemeClr val="accent1">
                      <a:satMod val="175000"/>
                      <a:alpha val="40000"/>
                    </a:schemeClr>
                  </a:glow>
                  <a:outerShdw blurRad="50800" dist="50800" dir="5400000" algn="ctr" rotWithShape="0">
                    <a:schemeClr val="bg1"/>
                  </a:outerShdw>
                </a:effectLst>
                <a:latin typeface="Ink Free" panose="03080402000500000000" pitchFamily="66" charset="0"/>
              </a:rPr>
              <a:t>1 Cor. 15:1,2</a:t>
            </a:r>
          </a:p>
        </p:txBody>
      </p:sp>
    </p:spTree>
    <p:extLst>
      <p:ext uri="{BB962C8B-B14F-4D97-AF65-F5344CB8AC3E}">
        <p14:creationId xmlns:p14="http://schemas.microsoft.com/office/powerpoint/2010/main" val="38297373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70413F-2C50-4CEC-ADE7-81F2F7BB98A7}"/>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37F8B18-BAC5-4FEF-90D0-A04764D1FA5C}"/>
              </a:ext>
            </a:extLst>
          </p:cNvPr>
          <p:cNvSpPr txBox="1"/>
          <p:nvPr/>
        </p:nvSpPr>
        <p:spPr>
          <a:xfrm>
            <a:off x="-112541" y="1859811"/>
            <a:ext cx="12191999" cy="3506473"/>
          </a:xfrm>
          <a:prstGeom prst="rect">
            <a:avLst/>
          </a:prstGeom>
          <a:noFill/>
        </p:spPr>
        <p:txBody>
          <a:bodyPr wrap="square">
            <a:spAutoFit/>
          </a:bodyPr>
          <a:lstStyle/>
          <a:p>
            <a:pPr marR="0" lvl="0" algn="ctr">
              <a:lnSpc>
                <a:spcPct val="107000"/>
              </a:lnSpc>
              <a:spcBef>
                <a:spcPts val="0"/>
              </a:spcBef>
              <a:spcAft>
                <a:spcPts val="0"/>
              </a:spcAft>
            </a:pPr>
            <a:r>
              <a:rPr lang="en-US" sz="48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A Substitution and a Rescue</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Grace and peace to you from God our Father and the Lord Jesus Christ, who gave himself for our sins to rescue us from the present evil age…</a:t>
            </a:r>
          </a:p>
          <a:p>
            <a:pPr marR="0" lvl="0" algn="ctr">
              <a:lnSpc>
                <a:spcPct val="107000"/>
              </a:lnSpc>
              <a:spcBef>
                <a:spcPts val="0"/>
              </a:spcBef>
              <a:spcAft>
                <a:spcPts val="0"/>
              </a:spcAft>
            </a:pPr>
            <a:r>
              <a:rPr lang="en-US" sz="4000" b="1" dirty="0">
                <a:effectLst/>
                <a:latin typeface="Ink Free" panose="03080402000500000000" pitchFamily="66" charset="0"/>
                <a:ea typeface="Calibri" panose="020F0502020204030204" pitchFamily="34" charset="0"/>
                <a:cs typeface="Times New Roman" panose="02020603050405020304" pitchFamily="18" charset="0"/>
              </a:rPr>
              <a:t>1:3-</a:t>
            </a:r>
            <a:r>
              <a:rPr lang="en-US" sz="4000" b="1" dirty="0">
                <a:latin typeface="Ink Free" panose="03080402000500000000" pitchFamily="66" charset="0"/>
                <a:ea typeface="Calibri" panose="020F0502020204030204" pitchFamily="34" charset="0"/>
                <a:cs typeface="Times New Roman" panose="02020603050405020304" pitchFamily="18" charset="0"/>
              </a:rPr>
              <a:t>4</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453301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4D49B0-CCAC-41BB-8D93-F02A8E13A8E0}"/>
              </a:ext>
            </a:extLst>
          </p:cNvPr>
          <p:cNvSpPr txBox="1"/>
          <p:nvPr/>
        </p:nvSpPr>
        <p:spPr>
          <a:xfrm>
            <a:off x="-112541" y="1859811"/>
            <a:ext cx="12191999" cy="3506473"/>
          </a:xfrm>
          <a:prstGeom prst="rect">
            <a:avLst/>
          </a:prstGeom>
          <a:noFill/>
        </p:spPr>
        <p:txBody>
          <a:bodyPr wrap="square">
            <a:spAutoFit/>
          </a:bodyPr>
          <a:lstStyle/>
          <a:p>
            <a:pPr marR="0" lvl="0" algn="ctr">
              <a:lnSpc>
                <a:spcPct val="107000"/>
              </a:lnSpc>
              <a:spcBef>
                <a:spcPts val="0"/>
              </a:spcBef>
              <a:spcAft>
                <a:spcPts val="0"/>
              </a:spcAft>
            </a:pPr>
            <a:r>
              <a:rPr lang="en-US" sz="48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A Substitution and a Rescue</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Grace and peace to you from God our Father and the Lord Jesus Christ, who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gave himself for our sins </a:t>
            </a:r>
            <a:r>
              <a:rPr lang="en-US" sz="4000" b="1" dirty="0">
                <a:latin typeface="Ink Free" panose="03080402000500000000" pitchFamily="66" charset="0"/>
                <a:ea typeface="Calibri" panose="020F0502020204030204" pitchFamily="34" charset="0"/>
                <a:cs typeface="Times New Roman" panose="02020603050405020304" pitchFamily="18" charset="0"/>
              </a:rPr>
              <a:t>to rescue us from the present evil age…</a:t>
            </a:r>
          </a:p>
          <a:p>
            <a:pPr marR="0" lvl="0" algn="ctr">
              <a:lnSpc>
                <a:spcPct val="107000"/>
              </a:lnSpc>
              <a:spcBef>
                <a:spcPts val="0"/>
              </a:spcBef>
              <a:spcAft>
                <a:spcPts val="0"/>
              </a:spcAft>
            </a:pPr>
            <a:r>
              <a:rPr lang="en-US" sz="4000" b="1" dirty="0">
                <a:effectLst/>
                <a:latin typeface="Ink Free" panose="03080402000500000000" pitchFamily="66" charset="0"/>
                <a:ea typeface="Calibri" panose="020F0502020204030204" pitchFamily="34" charset="0"/>
                <a:cs typeface="Times New Roman" panose="02020603050405020304" pitchFamily="18" charset="0"/>
              </a:rPr>
              <a:t>1:3-5</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699FC3D-0DCB-43DE-94E9-058476DA7217}"/>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Oval 4">
            <a:extLst>
              <a:ext uri="{FF2B5EF4-FFF2-40B4-BE49-F238E27FC236}">
                <a16:creationId xmlns:a16="http://schemas.microsoft.com/office/drawing/2014/main" id="{6456E329-7DD7-431F-96C2-CAE1F9AD1865}"/>
              </a:ext>
            </a:extLst>
          </p:cNvPr>
          <p:cNvSpPr/>
          <p:nvPr/>
        </p:nvSpPr>
        <p:spPr>
          <a:xfrm>
            <a:off x="5416062" y="3123028"/>
            <a:ext cx="5809957" cy="1209821"/>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8691601"/>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6777D0-D07A-4957-AE9B-A8E4E0A89BD6}"/>
              </a:ext>
            </a:extLst>
          </p:cNvPr>
          <p:cNvSpPr txBox="1"/>
          <p:nvPr/>
        </p:nvSpPr>
        <p:spPr>
          <a:xfrm>
            <a:off x="-112541" y="1859811"/>
            <a:ext cx="12191999" cy="3506473"/>
          </a:xfrm>
          <a:prstGeom prst="rect">
            <a:avLst/>
          </a:prstGeom>
          <a:noFill/>
        </p:spPr>
        <p:txBody>
          <a:bodyPr wrap="square">
            <a:spAutoFit/>
          </a:bodyPr>
          <a:lstStyle/>
          <a:p>
            <a:pPr marR="0" lvl="0" algn="ctr">
              <a:lnSpc>
                <a:spcPct val="107000"/>
              </a:lnSpc>
              <a:spcBef>
                <a:spcPts val="0"/>
              </a:spcBef>
              <a:spcAft>
                <a:spcPts val="0"/>
              </a:spcAft>
            </a:pPr>
            <a:r>
              <a:rPr lang="en-US" sz="48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A Substitution and a Rescue</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Grace and peace to you from God our Father and the Lord Jesus Christ, who gave himself for our sins to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rescue us from the present evil age</a:t>
            </a:r>
            <a:r>
              <a:rPr lang="en-US" sz="4000" b="1" dirty="0">
                <a:latin typeface="Ink Free" panose="03080402000500000000" pitchFamily="66" charset="0"/>
                <a:ea typeface="Calibri" panose="020F0502020204030204" pitchFamily="34" charset="0"/>
                <a:cs typeface="Times New Roman" panose="02020603050405020304" pitchFamily="18" charset="0"/>
              </a:rPr>
              <a:t>…</a:t>
            </a:r>
          </a:p>
          <a:p>
            <a:pPr marR="0" lvl="0" algn="ctr">
              <a:lnSpc>
                <a:spcPct val="107000"/>
              </a:lnSpc>
              <a:spcBef>
                <a:spcPts val="0"/>
              </a:spcBef>
              <a:spcAft>
                <a:spcPts val="0"/>
              </a:spcAft>
            </a:pPr>
            <a:r>
              <a:rPr lang="en-US" sz="4000" b="1" dirty="0">
                <a:effectLst/>
                <a:latin typeface="Ink Free" panose="03080402000500000000" pitchFamily="66" charset="0"/>
                <a:ea typeface="Calibri" panose="020F0502020204030204" pitchFamily="34" charset="0"/>
                <a:cs typeface="Times New Roman" panose="02020603050405020304" pitchFamily="18" charset="0"/>
              </a:rPr>
              <a:t>1:3-5</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6148230-BFEC-4D90-896B-C8C457C8FD02}"/>
              </a:ext>
            </a:extLst>
          </p:cNvPr>
          <p:cNvSpPr txBox="1"/>
          <p:nvPr/>
        </p:nvSpPr>
        <p:spPr>
          <a:xfrm>
            <a:off x="1" y="5366284"/>
            <a:ext cx="12191998" cy="1323439"/>
          </a:xfrm>
          <a:prstGeom prst="rect">
            <a:avLst/>
          </a:prstGeom>
          <a:noFill/>
        </p:spPr>
        <p:txBody>
          <a:bodyPr wrap="square">
            <a:spAutoFit/>
          </a:bodyPr>
          <a:lstStyle/>
          <a:p>
            <a:pPr algn="ct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Free from the law’s demand and </a:t>
            </a:r>
          </a:p>
          <a:p>
            <a:pPr algn="ct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free from being ruled by human emotions</a:t>
            </a:r>
            <a:endParaRPr lang="en-US" sz="4000" dirty="0"/>
          </a:p>
        </p:txBody>
      </p:sp>
      <p:sp>
        <p:nvSpPr>
          <p:cNvPr id="6" name="TextBox 5">
            <a:extLst>
              <a:ext uri="{FF2B5EF4-FFF2-40B4-BE49-F238E27FC236}">
                <a16:creationId xmlns:a16="http://schemas.microsoft.com/office/drawing/2014/main" id="{DD65E7AC-F320-48A5-B7CB-7EC0F0FE2796}"/>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84E1B86B-A90A-4200-A459-24E8277189FD}"/>
              </a:ext>
            </a:extLst>
          </p:cNvPr>
          <p:cNvSpPr/>
          <p:nvPr/>
        </p:nvSpPr>
        <p:spPr>
          <a:xfrm>
            <a:off x="1603718" y="3798278"/>
            <a:ext cx="8342140" cy="120982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Tree>
    <p:extLst>
      <p:ext uri="{BB962C8B-B14F-4D97-AF65-F5344CB8AC3E}">
        <p14:creationId xmlns:p14="http://schemas.microsoft.com/office/powerpoint/2010/main" val="21296274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23D425-3C56-4D5A-8ADF-D048B64092C1}"/>
              </a:ext>
            </a:extLst>
          </p:cNvPr>
          <p:cNvSpPr txBox="1"/>
          <p:nvPr/>
        </p:nvSpPr>
        <p:spPr>
          <a:xfrm>
            <a:off x="1" y="1766635"/>
            <a:ext cx="12191999" cy="4757906"/>
          </a:xfrm>
          <a:prstGeom prst="rect">
            <a:avLst/>
          </a:prstGeom>
          <a:noFill/>
        </p:spPr>
        <p:txBody>
          <a:bodyPr wrap="square">
            <a:spAutoFit/>
          </a:bodyPr>
          <a:lstStyle/>
          <a:p>
            <a:pPr algn="ctr">
              <a:lnSpc>
                <a:spcPct val="107000"/>
              </a:lnSpc>
            </a:pPr>
            <a:r>
              <a:rPr lang="en-US" sz="40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My experience/connection with the Cross/resurrection</a:t>
            </a:r>
            <a:endParaRPr lang="en-US" sz="4000"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For through the law I died to the law so that I might live for God. I have been crucified with Christ and I no longer live, but Christ lives in me. The life I live in the body, I live by faith in the Son of God, who loved me and gave himself for me.</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2</a:t>
            </a:r>
            <a:r>
              <a:rPr lang="en-US" sz="4000" b="1" dirty="0">
                <a:effectLst/>
                <a:latin typeface="Ink Free" panose="03080402000500000000" pitchFamily="66" charset="0"/>
                <a:ea typeface="Calibri" panose="020F0502020204030204" pitchFamily="34" charset="0"/>
                <a:cs typeface="Times New Roman" panose="02020603050405020304" pitchFamily="18" charset="0"/>
              </a:rPr>
              <a:t>:19-21</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4423F37-5FEB-46EF-84D0-D7E7A86277A7}"/>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372502"/>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34911C-C481-4A98-97C8-1A95693A33B4}"/>
              </a:ext>
            </a:extLst>
          </p:cNvPr>
          <p:cNvSpPr txBox="1"/>
          <p:nvPr/>
        </p:nvSpPr>
        <p:spPr>
          <a:xfrm>
            <a:off x="-1" y="1778576"/>
            <a:ext cx="12191999" cy="3374770"/>
          </a:xfrm>
          <a:prstGeom prst="rect">
            <a:avLst/>
          </a:prstGeom>
          <a:noFill/>
        </p:spPr>
        <p:txBody>
          <a:bodyPr wrap="square">
            <a:spAutoFit/>
          </a:bodyPr>
          <a:lstStyle/>
          <a:p>
            <a:pPr algn="ctr">
              <a:lnSpc>
                <a:spcPct val="107000"/>
              </a:lnSpc>
            </a:pPr>
            <a:r>
              <a:rPr lang="en-US" sz="40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My experience/connection with the Cross/resurrection</a:t>
            </a:r>
            <a:endParaRPr lang="en-US" sz="4000"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For through the law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I died </a:t>
            </a:r>
            <a:r>
              <a:rPr lang="en-US" sz="4000" b="1" dirty="0">
                <a:latin typeface="Ink Free" panose="03080402000500000000" pitchFamily="66" charset="0"/>
                <a:ea typeface="Calibri" panose="020F0502020204030204" pitchFamily="34" charset="0"/>
                <a:cs typeface="Times New Roman" panose="02020603050405020304" pitchFamily="18" charset="0"/>
              </a:rPr>
              <a:t>to the law so that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I</a:t>
            </a:r>
            <a:r>
              <a:rPr lang="en-US" sz="4000" b="1" dirty="0">
                <a:latin typeface="Ink Free" panose="03080402000500000000" pitchFamily="66" charset="0"/>
                <a:ea typeface="Calibri" panose="020F0502020204030204" pitchFamily="34" charset="0"/>
                <a:cs typeface="Times New Roman" panose="02020603050405020304" pitchFamily="18" charset="0"/>
              </a:rPr>
              <a:t> might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live for God </a:t>
            </a:r>
            <a:r>
              <a:rPr lang="en-US" sz="3600" b="1" dirty="0">
                <a:solidFill>
                  <a:srgbClr val="FFC000"/>
                </a:solidFill>
                <a:latin typeface="Tempus Sans ITC" panose="04020404030D07020202" pitchFamily="82" charset="0"/>
                <a:ea typeface="Calibri" panose="020F0502020204030204" pitchFamily="34" charset="0"/>
                <a:cs typeface="Times New Roman" panose="02020603050405020304" pitchFamily="18" charset="0"/>
              </a:rPr>
              <a:t>(resurrected life).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I have been crucified with Christ </a:t>
            </a:r>
            <a:r>
              <a:rPr lang="en-US" sz="4000" b="1" dirty="0">
                <a:latin typeface="Ink Free" panose="03080402000500000000" pitchFamily="66" charset="0"/>
                <a:ea typeface="Calibri" panose="020F0502020204030204" pitchFamily="34" charset="0"/>
                <a:cs typeface="Times New Roman" panose="02020603050405020304" pitchFamily="18" charset="0"/>
              </a:rPr>
              <a:t>and </a:t>
            </a: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I no longer live</a:t>
            </a:r>
            <a:r>
              <a:rPr lang="en-US" sz="4000" b="1" dirty="0">
                <a:latin typeface="Ink Free" panose="03080402000500000000" pitchFamily="66" charset="0"/>
                <a:ea typeface="Calibri" panose="020F0502020204030204" pitchFamily="34" charset="0"/>
                <a:cs typeface="Times New Roman" panose="02020603050405020304" pitchFamily="18" charset="0"/>
              </a:rPr>
              <a:t>, but Christ lives in me. </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DE445E8-28A2-49FC-AB42-2D36DA8C216E}"/>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655638"/>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DF0ACE-F110-4693-80F0-4774B9BFD2B9}"/>
              </a:ext>
            </a:extLst>
          </p:cNvPr>
          <p:cNvSpPr txBox="1"/>
          <p:nvPr/>
        </p:nvSpPr>
        <p:spPr>
          <a:xfrm>
            <a:off x="1" y="1614430"/>
            <a:ext cx="12191999" cy="4692054"/>
          </a:xfrm>
          <a:prstGeom prst="rect">
            <a:avLst/>
          </a:prstGeom>
          <a:noFill/>
        </p:spPr>
        <p:txBody>
          <a:bodyPr wrap="square">
            <a:spAutoFit/>
          </a:bodyPr>
          <a:lstStyle/>
          <a:p>
            <a:pPr algn="ctr">
              <a:lnSpc>
                <a:spcPct val="107000"/>
              </a:lnSpc>
            </a:pPr>
            <a:r>
              <a:rPr lang="en-US" sz="40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My experience/connection with the Cross/resurrection</a:t>
            </a:r>
            <a:endParaRPr lang="en-US" sz="4000"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The life I live </a:t>
            </a:r>
            <a:r>
              <a:rPr lang="en-US" sz="3600" b="1" dirty="0">
                <a:solidFill>
                  <a:srgbClr val="FFC000"/>
                </a:solidFill>
                <a:latin typeface="Monotype Corsiva" panose="03010101010201010101" pitchFamily="66" charset="0"/>
                <a:ea typeface="Calibri" panose="020F0502020204030204" pitchFamily="34" charset="0"/>
                <a:cs typeface="Times New Roman" panose="02020603050405020304" pitchFamily="18" charset="0"/>
              </a:rPr>
              <a:t>(resurrected life)</a:t>
            </a:r>
            <a:r>
              <a:rPr lang="en-US" sz="4000" b="1" dirty="0">
                <a:solidFill>
                  <a:srgbClr val="FFC000"/>
                </a:solidFill>
                <a:latin typeface="Ink Free" panose="03080402000500000000" pitchFamily="66" charset="0"/>
                <a:ea typeface="Calibri" panose="020F0502020204030204" pitchFamily="34" charset="0"/>
                <a:cs typeface="Times New Roman" panose="02020603050405020304" pitchFamily="18" charset="0"/>
              </a:rPr>
              <a:t> </a:t>
            </a:r>
            <a:r>
              <a:rPr lang="en-US" sz="4000" b="1" dirty="0">
                <a:latin typeface="Ink Free" panose="03080402000500000000" pitchFamily="66" charset="0"/>
                <a:ea typeface="Calibri" panose="020F0502020204030204" pitchFamily="34" charset="0"/>
                <a:cs typeface="Times New Roman" panose="02020603050405020304" pitchFamily="18" charset="0"/>
              </a:rPr>
              <a:t>in the body, I live…</a:t>
            </a:r>
          </a:p>
          <a:p>
            <a:pPr marL="571500" marR="0" lvl="0" indent="-571500">
              <a:lnSpc>
                <a:spcPct val="107000"/>
              </a:lnSpc>
              <a:spcBef>
                <a:spcPts val="0"/>
              </a:spcBef>
              <a:spcAft>
                <a:spcPts val="0"/>
              </a:spcAft>
              <a:buFont typeface="Arial" panose="020B0604020202020204" pitchFamily="34" charset="0"/>
              <a:buChar char="•"/>
            </a:pPr>
            <a:r>
              <a:rPr lang="en-US" sz="4000" b="1" dirty="0">
                <a:solidFill>
                  <a:schemeClr val="tx1">
                    <a:lumMod val="95000"/>
                  </a:schemeClr>
                </a:solidFill>
                <a:effectLst>
                  <a:glow rad="139700">
                    <a:schemeClr val="accent1">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through faith from the Son of God, </a:t>
            </a: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(Berean Literal);</a:t>
            </a:r>
            <a:r>
              <a:rPr lang="en-US" sz="4000" b="1" dirty="0">
                <a:solidFill>
                  <a:schemeClr val="tx1">
                    <a:lumMod val="95000"/>
                  </a:schemeClr>
                </a:solidFill>
                <a:latin typeface="Ink Free" panose="03080402000500000000" pitchFamily="66" charset="0"/>
                <a:ea typeface="Calibri" panose="020F0502020204030204" pitchFamily="34" charset="0"/>
                <a:cs typeface="Times New Roman" panose="02020603050405020304" pitchFamily="18" charset="0"/>
              </a:rPr>
              <a:t> </a:t>
            </a:r>
          </a:p>
          <a:p>
            <a:pPr marL="571500" marR="0" lvl="0" indent="-571500">
              <a:lnSpc>
                <a:spcPct val="107000"/>
              </a:lnSpc>
              <a:spcBef>
                <a:spcPts val="0"/>
              </a:spcBef>
              <a:spcAft>
                <a:spcPts val="0"/>
              </a:spcAft>
              <a:buFont typeface="Arial" panose="020B0604020202020204" pitchFamily="34" charset="0"/>
              <a:buChar char="•"/>
            </a:pPr>
            <a:r>
              <a:rPr lang="en-US" sz="4000" b="1" dirty="0">
                <a:solidFill>
                  <a:schemeClr val="tx1">
                    <a:lumMod val="95000"/>
                  </a:schemeClr>
                </a:solidFill>
                <a:effectLst>
                  <a:glow rad="1397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by the faith of the Son of God </a:t>
            </a: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(Aramaic Bible);  </a:t>
            </a:r>
          </a:p>
          <a:p>
            <a:pPr marL="571500" marR="0" lvl="0" indent="-571500">
              <a:lnSpc>
                <a:spcPct val="107000"/>
              </a:lnSpc>
              <a:spcBef>
                <a:spcPts val="0"/>
              </a:spcBef>
              <a:spcAft>
                <a:spcPts val="0"/>
              </a:spcAft>
              <a:buFont typeface="Arial" panose="020B0604020202020204" pitchFamily="34" charset="0"/>
              <a:buChar char="•"/>
            </a:pPr>
            <a:r>
              <a:rPr lang="en-US" sz="4000" b="1" dirty="0">
                <a:solidFill>
                  <a:schemeClr val="tx1">
                    <a:lumMod val="95000"/>
                  </a:schemeClr>
                </a:solidFill>
                <a:effectLst>
                  <a:glow rad="139700">
                    <a:schemeClr val="accent3">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in the faith of the Son of God</a:t>
            </a:r>
            <a:r>
              <a:rPr lang="en-US" sz="4000" b="1" dirty="0">
                <a:solidFill>
                  <a:srgbClr val="FFFF00"/>
                </a:solidFill>
                <a:effectLst>
                  <a:glow rad="139700">
                    <a:schemeClr val="accent3">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 </a:t>
            </a:r>
            <a:r>
              <a:rPr lang="en-US" sz="24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(Douay-Rheims &amp; Literal Standard); </a:t>
            </a:r>
          </a:p>
          <a:p>
            <a:pPr marL="571500" marR="0" lvl="0" indent="-571500">
              <a:lnSpc>
                <a:spcPct val="107000"/>
              </a:lnSpc>
              <a:spcBef>
                <a:spcPts val="0"/>
              </a:spcBef>
              <a:spcAft>
                <a:spcPts val="0"/>
              </a:spcAft>
              <a:buFont typeface="Arial" panose="020B0604020202020204" pitchFamily="34" charset="0"/>
              <a:buChar char="•"/>
            </a:pPr>
            <a:r>
              <a:rPr lang="en-US" sz="4000" b="1" dirty="0">
                <a:effectLst>
                  <a:glow rad="139700">
                    <a:schemeClr val="accent1">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by the faithfulness of the Son of God </a:t>
            </a:r>
            <a:r>
              <a:rPr lang="en-US" sz="22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(International Standard)</a:t>
            </a:r>
          </a:p>
          <a:p>
            <a:pPr marL="571500" marR="0" lvl="0" indent="-571500">
              <a:lnSpc>
                <a:spcPct val="107000"/>
              </a:lnSpc>
              <a:spcBef>
                <a:spcPts val="0"/>
              </a:spcBef>
              <a:spcAft>
                <a:spcPts val="0"/>
              </a:spcAft>
              <a:buFont typeface="Arial" panose="020B0604020202020204" pitchFamily="34" charset="0"/>
              <a:buChar char="•"/>
            </a:pPr>
            <a:r>
              <a:rPr lang="en-US" sz="4000" b="1" dirty="0">
                <a:effectLst>
                  <a:glow rad="139700">
                    <a:schemeClr val="accent2">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because of the faithfulness of the Son of God </a:t>
            </a:r>
            <a:r>
              <a:rPr lang="en-US" sz="2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(NET)</a:t>
            </a:r>
            <a:endParaRPr lang="en-US" sz="2800"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334DF3E-2FC8-40B0-B45C-FF1EE19DE946}"/>
              </a:ext>
            </a:extLst>
          </p:cNvPr>
          <p:cNvSpPr txBox="1"/>
          <p:nvPr/>
        </p:nvSpPr>
        <p:spPr>
          <a:xfrm>
            <a:off x="98473" y="551516"/>
            <a:ext cx="11980985" cy="805029"/>
          </a:xfrm>
          <a:prstGeom prst="rect">
            <a:avLst/>
          </a:prstGeom>
          <a:noFill/>
          <a:ln w="28575">
            <a:solidFill>
              <a:srgbClr val="0070C0"/>
            </a:solidFill>
          </a:ln>
        </p:spPr>
        <p:txBody>
          <a:bodyPr wrap="square">
            <a:spAutoFit/>
          </a:bodyPr>
          <a:lstStyle/>
          <a:p>
            <a:pPr marR="0" lvl="0" algn="ctr">
              <a:lnSpc>
                <a:spcPct val="107000"/>
              </a:lnSpc>
              <a:spcBef>
                <a:spcPts val="0"/>
              </a:spcBef>
              <a:spcAft>
                <a:spcPts val="0"/>
              </a:spcAft>
            </a:pPr>
            <a:r>
              <a:rPr lang="en-US" sz="4400" b="1" dirty="0">
                <a:effectLst/>
                <a:latin typeface="Tempus Sans ITC" panose="04020404030D07020202" pitchFamily="82" charset="0"/>
                <a:ea typeface="Calibri" panose="020F0502020204030204" pitchFamily="34" charset="0"/>
                <a:cs typeface="Times New Roman" panose="02020603050405020304" pitchFamily="18" charset="0"/>
              </a:rPr>
              <a:t>The Cross/Resurrection &amp; Me in Galatians</a:t>
            </a:r>
            <a:endParaRPr lang="en-US" sz="4400"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9545946"/>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F2DCC0-90CB-44F4-ACE6-17D18D1D4DC9}"/>
              </a:ext>
            </a:extLst>
          </p:cNvPr>
          <p:cNvSpPr/>
          <p:nvPr/>
        </p:nvSpPr>
        <p:spPr>
          <a:xfrm>
            <a:off x="0" y="305068"/>
            <a:ext cx="12192000" cy="6555641"/>
          </a:xfrm>
          <a:prstGeom prst="rect">
            <a:avLst/>
          </a:prstGeom>
        </p:spPr>
        <p:txBody>
          <a:bodyPr wrap="square">
            <a:spAutoFit/>
          </a:bodyPr>
          <a:lstStyle/>
          <a:p>
            <a:pPr algn="ctr"/>
            <a:r>
              <a:rPr lang="en-US" sz="4000" b="1" dirty="0">
                <a:solidFill>
                  <a:srgbClr val="FFFF00"/>
                </a:solidFill>
                <a:latin typeface="Ink Free" panose="03080402000500000000" pitchFamily="66" charset="0"/>
                <a:ea typeface="Calibri" panose="020F0502020204030204" pitchFamily="34" charset="0"/>
              </a:rPr>
              <a:t>Romans 6:1-5 </a:t>
            </a:r>
          </a:p>
          <a:p>
            <a:pPr algn="ctr"/>
            <a:r>
              <a:rPr lang="en-US" sz="3800" b="1" dirty="0">
                <a:latin typeface="Papyrus" panose="03070502060502030205" pitchFamily="66" charset="0"/>
                <a:ea typeface="Calibri" panose="020F0502020204030204" pitchFamily="34" charset="0"/>
              </a:rPr>
              <a:t>What shall we say, then? Shall we go on sinning so that grace may increase? By no means! </a:t>
            </a:r>
            <a:r>
              <a:rPr lang="en-US" sz="3800" b="1" dirty="0">
                <a:solidFill>
                  <a:srgbClr val="FFFF00"/>
                </a:solidFill>
                <a:latin typeface="Papyrus" panose="03070502060502030205" pitchFamily="66" charset="0"/>
                <a:ea typeface="Calibri" panose="020F0502020204030204" pitchFamily="34" charset="0"/>
              </a:rPr>
              <a:t>We died to sin; </a:t>
            </a:r>
            <a:r>
              <a:rPr lang="en-US" sz="3800" b="1" dirty="0">
                <a:latin typeface="Papyrus" panose="03070502060502030205" pitchFamily="66" charset="0"/>
                <a:ea typeface="Calibri" panose="020F0502020204030204" pitchFamily="34" charset="0"/>
              </a:rPr>
              <a:t>how can we live in it any longer? Or don’t you know that all of us who were baptized into Christ Jesus were </a:t>
            </a:r>
            <a:r>
              <a:rPr lang="en-US" sz="3800" b="1" dirty="0">
                <a:solidFill>
                  <a:srgbClr val="FFFF00"/>
                </a:solidFill>
                <a:latin typeface="Papyrus" panose="03070502060502030205" pitchFamily="66" charset="0"/>
                <a:ea typeface="Calibri" panose="020F0502020204030204" pitchFamily="34" charset="0"/>
              </a:rPr>
              <a:t>baptized into his death?</a:t>
            </a:r>
            <a:r>
              <a:rPr lang="en-US" sz="3800" b="1" dirty="0">
                <a:latin typeface="Papyrus" panose="03070502060502030205" pitchFamily="66" charset="0"/>
                <a:ea typeface="Calibri" panose="020F0502020204030204" pitchFamily="34" charset="0"/>
              </a:rPr>
              <a:t> We were therefore </a:t>
            </a:r>
            <a:r>
              <a:rPr lang="en-US" sz="3800" b="1" dirty="0">
                <a:solidFill>
                  <a:srgbClr val="FFFF00"/>
                </a:solidFill>
                <a:latin typeface="Papyrus" panose="03070502060502030205" pitchFamily="66" charset="0"/>
                <a:ea typeface="Calibri" panose="020F0502020204030204" pitchFamily="34" charset="0"/>
              </a:rPr>
              <a:t>buried with him through baptism into death </a:t>
            </a:r>
            <a:r>
              <a:rPr lang="en-US" sz="3800" b="1" dirty="0">
                <a:latin typeface="Papyrus" panose="03070502060502030205" pitchFamily="66" charset="0"/>
                <a:ea typeface="Calibri" panose="020F0502020204030204" pitchFamily="34" charset="0"/>
              </a:rPr>
              <a:t>in order that, just as Christ was raised from the dead through the glory of the Father, </a:t>
            </a:r>
            <a:r>
              <a:rPr lang="en-US" sz="3800" b="1" dirty="0">
                <a:solidFill>
                  <a:srgbClr val="FFFF00"/>
                </a:solidFill>
                <a:latin typeface="Papyrus" panose="03070502060502030205" pitchFamily="66" charset="0"/>
                <a:ea typeface="Calibri" panose="020F0502020204030204" pitchFamily="34" charset="0"/>
              </a:rPr>
              <a:t>we too may live a new life.</a:t>
            </a:r>
            <a:r>
              <a:rPr lang="en-US" sz="3800" b="1" dirty="0">
                <a:latin typeface="Papyrus" panose="03070502060502030205" pitchFamily="66" charset="0"/>
                <a:ea typeface="Calibri" panose="020F0502020204030204" pitchFamily="34" charset="0"/>
              </a:rPr>
              <a:t> For if we have been </a:t>
            </a:r>
            <a:r>
              <a:rPr lang="en-US" sz="3800" b="1" dirty="0">
                <a:solidFill>
                  <a:srgbClr val="FFFF00"/>
                </a:solidFill>
                <a:latin typeface="Papyrus" panose="03070502060502030205" pitchFamily="66" charset="0"/>
                <a:ea typeface="Calibri" panose="020F0502020204030204" pitchFamily="34" charset="0"/>
              </a:rPr>
              <a:t>united with him </a:t>
            </a:r>
            <a:r>
              <a:rPr lang="en-US" sz="3800" b="1" dirty="0">
                <a:latin typeface="Papyrus" panose="03070502060502030205" pitchFamily="66" charset="0"/>
                <a:ea typeface="Calibri" panose="020F0502020204030204" pitchFamily="34" charset="0"/>
              </a:rPr>
              <a:t>like this</a:t>
            </a:r>
            <a:r>
              <a:rPr lang="en-US" sz="3800" b="1" dirty="0">
                <a:solidFill>
                  <a:srgbClr val="FFFF00"/>
                </a:solidFill>
                <a:latin typeface="Papyrus" panose="03070502060502030205" pitchFamily="66" charset="0"/>
                <a:ea typeface="Calibri" panose="020F0502020204030204" pitchFamily="34" charset="0"/>
              </a:rPr>
              <a:t> in his death</a:t>
            </a:r>
            <a:r>
              <a:rPr lang="en-US" sz="3800" b="1" dirty="0">
                <a:latin typeface="Papyrus" panose="03070502060502030205" pitchFamily="66" charset="0"/>
                <a:ea typeface="Calibri" panose="020F0502020204030204" pitchFamily="34" charset="0"/>
              </a:rPr>
              <a:t>, we will certainly be </a:t>
            </a:r>
            <a:r>
              <a:rPr lang="en-US" sz="3800" b="1" dirty="0">
                <a:solidFill>
                  <a:srgbClr val="FFFF00"/>
                </a:solidFill>
                <a:latin typeface="Papyrus" panose="03070502060502030205" pitchFamily="66" charset="0"/>
                <a:ea typeface="Calibri" panose="020F0502020204030204" pitchFamily="34" charset="0"/>
              </a:rPr>
              <a:t>united with him </a:t>
            </a:r>
            <a:r>
              <a:rPr lang="en-US" sz="3800" b="1" dirty="0">
                <a:latin typeface="Papyrus" panose="03070502060502030205" pitchFamily="66" charset="0"/>
                <a:ea typeface="Calibri" panose="020F0502020204030204" pitchFamily="34" charset="0"/>
              </a:rPr>
              <a:t>in his resurrection.</a:t>
            </a:r>
            <a:endParaRPr lang="en-US" sz="3800" b="1" dirty="0">
              <a:latin typeface="Papyrus" panose="03070502060502030205" pitchFamily="66" charset="0"/>
            </a:endParaRPr>
          </a:p>
        </p:txBody>
      </p:sp>
    </p:spTree>
    <p:extLst>
      <p:ext uri="{BB962C8B-B14F-4D97-AF65-F5344CB8AC3E}">
        <p14:creationId xmlns:p14="http://schemas.microsoft.com/office/powerpoint/2010/main" val="2229453009"/>
      </p:ext>
    </p:extLst>
  </p:cSld>
  <p:clrMapOvr>
    <a:masterClrMapping/>
  </p:clrMapOvr>
  <p:transition spd="slow">
    <p:wipe di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3090</TotalTime>
  <Words>774</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Ink Free</vt:lpstr>
      <vt:lpstr>Monotype Corsiva</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AVTeam</cp:lastModifiedBy>
  <cp:revision>10</cp:revision>
  <dcterms:created xsi:type="dcterms:W3CDTF">2022-04-13T14:51:36Z</dcterms:created>
  <dcterms:modified xsi:type="dcterms:W3CDTF">2022-04-18T18:19:21Z</dcterms:modified>
</cp:coreProperties>
</file>