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8" r:id="rId2"/>
    <p:sldId id="7136" r:id="rId3"/>
    <p:sldId id="256" r:id="rId4"/>
    <p:sldId id="309" r:id="rId5"/>
    <p:sldId id="323" r:id="rId6"/>
    <p:sldId id="385" r:id="rId7"/>
    <p:sldId id="393" r:id="rId8"/>
    <p:sldId id="394" r:id="rId9"/>
    <p:sldId id="396" r:id="rId10"/>
    <p:sldId id="403" r:id="rId11"/>
    <p:sldId id="404" r:id="rId12"/>
    <p:sldId id="40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D2BBD5-9A5D-4A29-B097-9CB3C281CB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A7690-725D-4FFD-8E71-84B424F0B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F24F8-E8A1-4585-80CE-8FD09ED6E4DE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72917-BAED-40C4-99C4-D79319507A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B80D6687-EC8F-42F8-9886-4D7FC8367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34DAA-9415-46EA-BB35-770DA07A66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07C8242A-C45B-410E-83C4-6FAB4DB962F7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EF9CCE2A-0087-4778-A377-E3B266ED4D27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DCEA2CFE-A26E-45C2-8734-83423938181A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785DEC8B-A970-44CD-B961-5473B3826852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6CCEC42B-9B22-49B2-BC46-610E3708207F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E626887F-BA4A-41ED-9043-ADE9BFD0B7F3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EA32385B-2046-4E5A-9963-543A468ECAD8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3871180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D142-1611-4E01-9AD8-98A0E2BCEC23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370C4-41EF-49A0-9D75-E22DDE87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1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93D51-A895-43C8-8C83-6669EBA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1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6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6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17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96875" y="692150"/>
            <a:ext cx="6156325" cy="3463925"/>
          </a:xfrm>
          <a:ln/>
        </p:spPr>
      </p:sp>
      <p:sp>
        <p:nvSpPr>
          <p:cNvPr id="3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Three Minute Countdown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A62415-901A-40CB-AFB8-1C415723AF3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3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48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8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9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9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80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6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B370C4-41EF-49A0-9D75-E22DDE877B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10435"/>
            <a:ext cx="10131425" cy="79432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3649133"/>
          </a:xfrm>
        </p:spPr>
        <p:txBody>
          <a:bodyPr anchor="t">
            <a:normAutofit/>
          </a:bodyPr>
          <a:lstStyle>
            <a:lvl1pPr marL="2857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4000"/>
            </a:lvl1pPr>
            <a:lvl2pPr marL="7429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600"/>
            </a:lvl2pPr>
            <a:lvl3pPr marL="1200150" indent="-2857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3200"/>
            </a:lvl3pPr>
            <a:lvl4pPr marL="15430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4pPr>
            <a:lvl5pPr marL="2000250" indent="-171450">
              <a:buClr>
                <a:srgbClr val="FFFF00"/>
              </a:buClr>
              <a:buSzPct val="70000"/>
              <a:buFont typeface="Wingdings" panose="05000000000000000000" pitchFamily="2" charset="2"/>
              <a:buChar char="Ø"/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128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800" i="1" kern="1200" cap="none" baseline="0">
          <a:ln w="3175" cmpd="sng">
            <a:noFill/>
          </a:ln>
          <a:solidFill>
            <a:srgbClr val="FFFF00"/>
          </a:solidFill>
          <a:effectLst/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\\gym1-2018\users\Public\Documents\Assembly\ActiveYear\3-minute_timer.wmv" TargetMode="External"/><Relationship Id="rId1" Type="http://schemas.microsoft.com/office/2007/relationships/media" Target="file:///\\gym1-2018\users\Public\Documents\Assembly\ActiveYear\3-minute_timer.wmv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L.Wade@knology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5ECD2-159E-40CC-BEAF-BD218088A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7898" y="973667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</a:t>
            </a:r>
            <a:r>
              <a:rPr lang="en-US" altLang="en-US" sz="60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Arial Narrow" panose="020B0606020202030204" pitchFamily="34" charset="0"/>
                <a:sym typeface="Wingdings" pitchFamily="2" charset="2"/>
              </a:rPr>
              <a:t>At 9:15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3B64BED-0EB3-45F0-8C36-3BE40A4BF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Decision Making Examples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02 May 2021</a:t>
            </a:r>
          </a:p>
        </p:txBody>
      </p:sp>
    </p:spTree>
    <p:extLst>
      <p:ext uri="{BB962C8B-B14F-4D97-AF65-F5344CB8AC3E}">
        <p14:creationId xmlns:p14="http://schemas.microsoft.com/office/powerpoint/2010/main" val="41191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9AA4-8E2C-425C-8702-3718367E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for 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E8DBC-3AEC-45D2-AB4A-4487445BE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24488"/>
            <a:ext cx="10131425" cy="36491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these decision examples from the early church</a:t>
            </a:r>
          </a:p>
          <a:p>
            <a:pPr lvl="1"/>
            <a:r>
              <a:rPr lang="en-US" dirty="0"/>
              <a:t>Designation of a new apostle [Acts 1: 12-26]</a:t>
            </a:r>
          </a:p>
          <a:p>
            <a:pPr lvl="1"/>
            <a:r>
              <a:rPr lang="en-US" dirty="0"/>
              <a:t>Feeding the widows [Acts 6:1-7]</a:t>
            </a:r>
          </a:p>
          <a:p>
            <a:pPr lvl="1"/>
            <a:r>
              <a:rPr lang="en-US" dirty="0"/>
              <a:t>Circumcision issue [Acts 15]</a:t>
            </a:r>
          </a:p>
          <a:p>
            <a:pPr lvl="1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Expelling the sinful brother [1 Corinthians 5]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D072BE8-8D4E-4D41-9866-A2F56D86948C}"/>
              </a:ext>
            </a:extLst>
          </p:cNvPr>
          <p:cNvSpPr/>
          <p:nvPr/>
        </p:nvSpPr>
        <p:spPr>
          <a:xfrm>
            <a:off x="1176950" y="5196689"/>
            <a:ext cx="9904492" cy="142139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Let’s read each example, look for patterns or similarities, and discuss</a:t>
            </a:r>
          </a:p>
        </p:txBody>
      </p:sp>
    </p:spTree>
    <p:extLst>
      <p:ext uri="{BB962C8B-B14F-4D97-AF65-F5344CB8AC3E}">
        <p14:creationId xmlns:p14="http://schemas.microsoft.com/office/powerpoint/2010/main" val="160617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E9C4-8FCD-4094-A011-BD2EDA065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0B38-BE6B-4FA2-8B0C-73DF6B890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52859"/>
          </a:xfrm>
        </p:spPr>
        <p:txBody>
          <a:bodyPr>
            <a:noAutofit/>
          </a:bodyPr>
          <a:lstStyle/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For those in the building, ask for microphone.</a:t>
            </a:r>
          </a:p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For those on YouTube, place comment with name.</a:t>
            </a:r>
          </a:p>
          <a:p>
            <a:pPr marL="742950" indent="-742950">
              <a:buSzPct val="100000"/>
              <a:buFont typeface="+mj-lt"/>
              <a:buAutoNum type="arabicPeriod"/>
            </a:pPr>
            <a:r>
              <a:rPr lang="en-US" dirty="0"/>
              <a:t>Others and all, send text to 256-651-8416 with name.</a:t>
            </a:r>
          </a:p>
        </p:txBody>
      </p:sp>
    </p:spTree>
    <p:extLst>
      <p:ext uri="{BB962C8B-B14F-4D97-AF65-F5344CB8AC3E}">
        <p14:creationId xmlns:p14="http://schemas.microsoft.com/office/powerpoint/2010/main" val="399318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028C-9661-45F5-A269-E3542347E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5721-3F12-4D78-A25D-F1B41BB3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reliance on the </a:t>
            </a:r>
            <a:r>
              <a:rPr lang="en-US"/>
              <a:t>Holy Spirit.</a:t>
            </a:r>
            <a:endParaRPr lang="en-US" dirty="0"/>
          </a:p>
          <a:p>
            <a:r>
              <a:rPr lang="en-US" dirty="0"/>
              <a:t>The involvement of the whole congregation in the decision.</a:t>
            </a:r>
          </a:p>
          <a:p>
            <a:r>
              <a:rPr lang="en-US" dirty="0"/>
              <a:t>The willingness to invoke Biblical principles to establish authority to act.</a:t>
            </a:r>
          </a:p>
        </p:txBody>
      </p:sp>
    </p:spTree>
    <p:extLst>
      <p:ext uri="{BB962C8B-B14F-4D97-AF65-F5344CB8AC3E}">
        <p14:creationId xmlns:p14="http://schemas.microsoft.com/office/powerpoint/2010/main" val="392847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9064E-BAB4-4DFC-AB89-2B550CB16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4139" y="1453578"/>
            <a:ext cx="8135469" cy="3849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Be courageous in heart,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Strong in action and endurance,</a:t>
            </a:r>
          </a:p>
          <a:p>
            <a:pPr marL="0" indent="0">
              <a:buNone/>
            </a:pPr>
            <a:r>
              <a:rPr lang="en-US" sz="54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Bahnschrift Light Condensed" panose="020B0502040204020203" pitchFamily="34" charset="0"/>
              </a:rPr>
              <a:t>Gentle in thought and speech</a:t>
            </a:r>
          </a:p>
        </p:txBody>
      </p:sp>
    </p:spTree>
    <p:extLst>
      <p:ext uri="{BB962C8B-B14F-4D97-AF65-F5344CB8AC3E}">
        <p14:creationId xmlns:p14="http://schemas.microsoft.com/office/powerpoint/2010/main" val="93284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3E7700-85AA-49E4-9F01-AE5E4D3D8A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0"/>
            <a:ext cx="5257800" cy="22774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DFAE59F-A25D-4586-AE05-98A715748230}"/>
              </a:ext>
            </a:extLst>
          </p:cNvPr>
          <p:cNvSpPr/>
          <p:nvPr/>
        </p:nvSpPr>
        <p:spPr>
          <a:xfrm>
            <a:off x="457200" y="6050525"/>
            <a:ext cx="211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Class – Robert Wade</a:t>
            </a:r>
          </a:p>
        </p:txBody>
      </p:sp>
      <p:pic>
        <p:nvPicPr>
          <p:cNvPr id="5" name="3-minute_timer.wmv">
            <a:hlinkClick r:id="" action="ppaction://media"/>
            <a:extLst>
              <a:ext uri="{FF2B5EF4-FFF2-40B4-BE49-F238E27FC236}">
                <a16:creationId xmlns:a16="http://schemas.microsoft.com/office/drawing/2014/main" id="{FEC37824-1E4B-4350-A209-7E08567EBA5D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600450" y="3297252"/>
            <a:ext cx="4991100" cy="279874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77B7967-D75D-4B72-BAED-1BB78C922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" y="2300874"/>
            <a:ext cx="11158151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2C2C8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30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+mn-cs"/>
                <a:sym typeface="Wingdings" pitchFamily="2" charset="2"/>
              </a:rPr>
              <a:t>Robert’s Class Will Begin In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50800" dist="50800" dir="5400000" algn="ctr" rotWithShape="0">
                  <a:srgbClr val="000000"/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002060"/>
            </a:gs>
            <a:gs pos="86000">
              <a:schemeClr val="accent2">
                <a:lumMod val="75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9ED4-2CF5-4130-9055-E19C0C07B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964267"/>
            <a:ext cx="8874125" cy="2421464"/>
          </a:xfrm>
        </p:spPr>
        <p:txBody>
          <a:bodyPr>
            <a:normAutofit fontScale="90000"/>
          </a:bodyPr>
          <a:lstStyle/>
          <a:p>
            <a:r>
              <a:rPr lang="en-US" sz="6000" b="1" cap="small" dirty="0">
                <a:solidFill>
                  <a:srgbClr val="FFFF00"/>
                </a:solidFill>
                <a:latin typeface="Arial Nova" panose="020B0504020202020204" pitchFamily="34" charset="0"/>
              </a:rPr>
              <a:t>An Exploration of Authority and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F20D2-4B89-4B74-BDBD-1DEB86E23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2187788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rgbClr val="FFFF00"/>
                </a:solidFill>
              </a:rPr>
              <a:t>Decision Making Examples</a:t>
            </a:r>
          </a:p>
          <a:p>
            <a:r>
              <a:rPr lang="en-US" sz="3200" b="1" i="1" cap="small" dirty="0"/>
              <a:t>Central Adult Class </a:t>
            </a:r>
          </a:p>
          <a:p>
            <a:r>
              <a:rPr lang="en-US" sz="3200" b="1" i="1" cap="small" dirty="0"/>
              <a:t>02 May 2021</a:t>
            </a:r>
          </a:p>
        </p:txBody>
      </p:sp>
    </p:spTree>
    <p:extLst>
      <p:ext uri="{BB962C8B-B14F-4D97-AF65-F5344CB8AC3E}">
        <p14:creationId xmlns:p14="http://schemas.microsoft.com/office/powerpoint/2010/main" val="288496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F9A0-A0AF-4B8A-AB0D-58682A84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24345"/>
          </a:xfrm>
        </p:spPr>
        <p:txBody>
          <a:bodyPr anchor="t"/>
          <a:lstStyle/>
          <a:p>
            <a:r>
              <a:rPr lang="en-US" dirty="0"/>
              <a:t>Welcome to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B6FE7-53D3-4D47-A146-6DFF50F4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Email Address: 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Robert.L.Wade@knology.net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Phone number: 256-651-8416</a:t>
            </a: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457200" lvl="1" indent="0" algn="ctr">
              <a:buNone/>
            </a:pPr>
            <a:r>
              <a:rPr lang="en-US" sz="4300" dirty="0">
                <a:solidFill>
                  <a:srgbClr val="FFFF00"/>
                </a:solidFill>
              </a:rPr>
              <a:t>Put your full name on any communication, especially the first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78849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6C4E-DC77-49B6-BDDA-65BF3A3D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403"/>
            <a:ext cx="10131425" cy="1456267"/>
          </a:xfrm>
        </p:spPr>
        <p:txBody>
          <a:bodyPr anchor="t">
            <a:normAutofit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1 (28 February)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949-FFB6-44CB-B49F-DE1486633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8056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Jesus Christ is the </a:t>
            </a:r>
            <a:r>
              <a:rPr lang="en-US" i="1" dirty="0"/>
              <a:t>living, active </a:t>
            </a:r>
            <a:r>
              <a:rPr lang="en-US" dirty="0"/>
              <a:t>head of the church and has </a:t>
            </a:r>
            <a:r>
              <a:rPr lang="en-US" i="1" dirty="0"/>
              <a:t>all</a:t>
            </a:r>
            <a:r>
              <a:rPr lang="en-US" dirty="0"/>
              <a:t> authority </a:t>
            </a:r>
            <a:r>
              <a:rPr lang="en-US" dirty="0">
                <a:solidFill>
                  <a:srgbClr val="FFFF00"/>
                </a:solidFill>
              </a:rPr>
              <a:t>[Matthew 28:18]</a:t>
            </a:r>
          </a:p>
          <a:p>
            <a:r>
              <a:rPr lang="en-US" dirty="0"/>
              <a:t>We, as the church, are both individually and collectively submissive to His authority </a:t>
            </a:r>
            <a:r>
              <a:rPr lang="en-US" dirty="0">
                <a:solidFill>
                  <a:srgbClr val="FFFF00"/>
                </a:solidFill>
              </a:rPr>
              <a:t>[Ephesians 1:22; 5:23]</a:t>
            </a:r>
          </a:p>
          <a:p>
            <a:r>
              <a:rPr lang="en-US" dirty="0"/>
              <a:t>No one, beyond no one, stands in between any of us and Him. </a:t>
            </a:r>
            <a:r>
              <a:rPr lang="en-US" dirty="0">
                <a:solidFill>
                  <a:srgbClr val="FFFF00"/>
                </a:solidFill>
              </a:rPr>
              <a:t>[1 Timothy 2:5]</a:t>
            </a:r>
          </a:p>
        </p:txBody>
      </p:sp>
    </p:spTree>
    <p:extLst>
      <p:ext uri="{BB962C8B-B14F-4D97-AF65-F5344CB8AC3E}">
        <p14:creationId xmlns:p14="http://schemas.microsoft.com/office/powerpoint/2010/main" val="20523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9A179-DE0A-4315-8345-7148D7E5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Foundational understanding (so far)</a:t>
            </a:r>
            <a:br>
              <a:rPr lang="en-US" dirty="0"/>
            </a:br>
            <a:r>
              <a:rPr lang="en-US" sz="4000" dirty="0"/>
              <a:t>Week 7-8 (4-11 April)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71CA5-A749-4B84-A647-F1223E1DC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604432"/>
            <a:ext cx="10982325" cy="513926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Each person’s </a:t>
            </a:r>
            <a:r>
              <a:rPr lang="en-US" dirty="0"/>
              <a:t>purpose is to build up and strengthen each other</a:t>
            </a:r>
          </a:p>
          <a:p>
            <a:pPr lvl="1"/>
            <a:r>
              <a:rPr lang="en-US" dirty="0"/>
              <a:t>Not self</a:t>
            </a:r>
          </a:p>
          <a:p>
            <a:r>
              <a:rPr lang="en-US" dirty="0"/>
              <a:t>Praising God through song, prayer, etc. is good but even those things serve to build each other up</a:t>
            </a:r>
          </a:p>
          <a:p>
            <a:r>
              <a:rPr lang="en-US" dirty="0"/>
              <a:t>As an elder, I fear for those who hide their gifts by refusing to use them for the body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5D81F-4672-4705-B78F-5CAD49DA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Responsibilities of Elders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6D45-2A1F-4CB4-8286-8560EB96C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1806"/>
            <a:ext cx="11002224" cy="5314384"/>
          </a:xfrm>
        </p:spPr>
        <p:txBody>
          <a:bodyPr>
            <a:normAutofit/>
          </a:bodyPr>
          <a:lstStyle/>
          <a:p>
            <a:r>
              <a:rPr lang="en-US" sz="3600" dirty="0"/>
              <a:t>Spiritual protectors of the flock: </a:t>
            </a:r>
            <a:r>
              <a:rPr lang="en-US" sz="3200" dirty="0">
                <a:solidFill>
                  <a:srgbClr val="FFFF00"/>
                </a:solidFill>
                <a:effectLst/>
                <a:cs typeface="Calibri" panose="020F0502020204030204" pitchFamily="34" charset="0"/>
              </a:rPr>
              <a:t>Acts 20:28-31;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Peter 5: 1-4; 1 Timothy 5:17-21</a:t>
            </a:r>
            <a:endParaRPr lang="en-US" sz="3200" dirty="0"/>
          </a:p>
          <a:p>
            <a:pPr lvl="2"/>
            <a:r>
              <a:rPr lang="en-US" dirty="0"/>
              <a:t>Teaching, watching for false teaching </a:t>
            </a:r>
          </a:p>
          <a:p>
            <a:pPr lvl="2"/>
            <a:r>
              <a:rPr lang="en-US" dirty="0">
                <a:latin typeface="system-ui"/>
              </a:rPr>
              <a:t>Guidance in the flock’s life decisions (“lead to still waters”) </a:t>
            </a:r>
            <a:endParaRPr lang="en-US" b="1" dirty="0">
              <a:effectLst/>
              <a:latin typeface="system-ui"/>
            </a:endParaRPr>
          </a:p>
          <a:p>
            <a:r>
              <a:rPr lang="en-US" sz="3600" dirty="0"/>
              <a:t>Physical protectors of the flock: </a:t>
            </a:r>
            <a:r>
              <a:rPr lang="en-US" sz="3200" dirty="0">
                <a:solidFill>
                  <a:srgbClr val="FFFF00"/>
                </a:solidFill>
              </a:rPr>
              <a:t>Acts 6; James 5:14</a:t>
            </a:r>
          </a:p>
          <a:p>
            <a:pPr lvl="2"/>
            <a:r>
              <a:rPr lang="en-US" dirty="0"/>
              <a:t>Feeding, healing, comfort</a:t>
            </a:r>
          </a:p>
          <a:p>
            <a:r>
              <a:rPr lang="en-US" sz="3600" dirty="0"/>
              <a:t>Overseers of the affairs of the church: </a:t>
            </a:r>
            <a:r>
              <a:rPr lang="en-US" sz="3200" dirty="0">
                <a:solidFill>
                  <a:srgbClr val="FFFF00"/>
                </a:solidFill>
                <a:effectLst/>
              </a:rPr>
              <a:t>1 Timothy 5:17-21</a:t>
            </a:r>
          </a:p>
          <a:p>
            <a:pPr lvl="2"/>
            <a:r>
              <a:rPr lang="en-US" dirty="0">
                <a:latin typeface="system-ui"/>
              </a:rPr>
              <a:t>Programs, Ministries, Finances, Facilities, …</a:t>
            </a:r>
            <a:endParaRPr lang="en-US" dirty="0"/>
          </a:p>
          <a:p>
            <a:pPr lvl="1"/>
            <a:endParaRPr lang="en-US" sz="3200" dirty="0"/>
          </a:p>
          <a:p>
            <a:endParaRPr lang="en-US" sz="36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3442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7828D-7DE1-464E-AFC2-B3AAFA59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736CA-C4BF-46F3-AA4A-2FE1CF7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234752"/>
          </a:xfrm>
        </p:spPr>
        <p:txBody>
          <a:bodyPr>
            <a:normAutofit/>
          </a:bodyPr>
          <a:lstStyle/>
          <a:p>
            <a:r>
              <a:rPr lang="en-US" dirty="0"/>
              <a:t>The church exists 168 hours per week</a:t>
            </a:r>
          </a:p>
          <a:p>
            <a:pPr lvl="1"/>
            <a:r>
              <a:rPr lang="en-US" dirty="0"/>
              <a:t>Not just for 1 hour on Sunday morning</a:t>
            </a:r>
          </a:p>
          <a:p>
            <a:r>
              <a:rPr lang="en-US" dirty="0"/>
              <a:t>The purpose of the church is to spur one another on to love and good works </a:t>
            </a:r>
            <a:r>
              <a:rPr lang="en-US" dirty="0">
                <a:solidFill>
                  <a:srgbClr val="FFFF00"/>
                </a:solidFill>
              </a:rPr>
              <a:t>[Hebrews 10: 24-25]</a:t>
            </a:r>
          </a:p>
        </p:txBody>
      </p:sp>
    </p:spTree>
    <p:extLst>
      <p:ext uri="{BB962C8B-B14F-4D97-AF65-F5344CB8AC3E}">
        <p14:creationId xmlns:p14="http://schemas.microsoft.com/office/powerpoint/2010/main" val="281798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564F8-BC78-42B9-AFA1-C73138C4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Guiding principles of 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E747-4343-4B7C-A2F5-F68FD483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23664"/>
            <a:ext cx="10131425" cy="4660265"/>
          </a:xfrm>
        </p:spPr>
        <p:txBody>
          <a:bodyPr>
            <a:normAutofit/>
          </a:bodyPr>
          <a:lstStyle/>
          <a:p>
            <a:r>
              <a:rPr lang="en-US" dirty="0"/>
              <a:t>We can never sacrifice Christian principles and we cannot be driven by traditions or the culture.</a:t>
            </a:r>
          </a:p>
          <a:p>
            <a:r>
              <a:rPr lang="en-US" dirty="0"/>
              <a:t>Consideration should be given to whether our implementation is a stumbling block</a:t>
            </a:r>
          </a:p>
          <a:p>
            <a:pPr lvl="1"/>
            <a:r>
              <a:rPr lang="en-US" dirty="0"/>
              <a:t>If yes, would we choose to give up our preferences?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21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534</Words>
  <Application>Microsoft Office PowerPoint</Application>
  <PresentationFormat>Widescreen</PresentationFormat>
  <Paragraphs>76</Paragraphs>
  <Slides>13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Arial Nova</vt:lpstr>
      <vt:lpstr>Bahnschrift Light Condensed</vt:lpstr>
      <vt:lpstr>Calibri</vt:lpstr>
      <vt:lpstr>system-ui</vt:lpstr>
      <vt:lpstr>Times New Roman</vt:lpstr>
      <vt:lpstr>Wingdings</vt:lpstr>
      <vt:lpstr>Celestial</vt:lpstr>
      <vt:lpstr>An Exploration of Authority and Leadership</vt:lpstr>
      <vt:lpstr>PowerPoint Presentation</vt:lpstr>
      <vt:lpstr>An Exploration of Authority and Leadership</vt:lpstr>
      <vt:lpstr>Welcome to class</vt:lpstr>
      <vt:lpstr>Foundational understanding (so far) Week 1 (28 February)</vt:lpstr>
      <vt:lpstr>Foundational understanding (so far) Week 7-8 (4-11 April)</vt:lpstr>
      <vt:lpstr>Responsibilities of Elders</vt:lpstr>
      <vt:lpstr>Guiding principles of decision making</vt:lpstr>
      <vt:lpstr>Guiding principles of decision making</vt:lpstr>
      <vt:lpstr>Assignment for this week</vt:lpstr>
      <vt:lpstr>Let’s discuss</vt:lpstr>
      <vt:lpstr>My observations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Normalcy</dc:title>
  <dc:creator>Robert Wade</dc:creator>
  <cp:lastModifiedBy>AV Team</cp:lastModifiedBy>
  <cp:revision>199</cp:revision>
  <cp:lastPrinted>2021-05-01T18:54:38Z</cp:lastPrinted>
  <dcterms:created xsi:type="dcterms:W3CDTF">2021-01-16T17:30:56Z</dcterms:created>
  <dcterms:modified xsi:type="dcterms:W3CDTF">2021-05-01T18:54:44Z</dcterms:modified>
</cp:coreProperties>
</file>