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979699-5C84-4470-BC57-0A8300D63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8A7BB-33CF-4CD4-B9B2-53A33DCF4F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803F-0F4F-44F0-984C-580617514F9A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949FC-4C93-43AD-A68E-45B750182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957F69C0-FE82-4598-B6D5-A094615FB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6170-8E38-4203-82B7-E89B5391F0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B185BBAA-7356-4BBE-A717-18A9524E51E7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C90B808F-7633-4E17-8A2F-70F54EB853E6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11940F29-6400-4CCA-B9C8-15D8BF91F07A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3386ECA5-46B8-4541-A2A6-06A19722A2F7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A9C73C38-C706-4222-BD8D-F5D1A4717AC0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AD09F33C-17AE-4BCC-BBCD-B3E0C4C0CF4B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26A75CEC-7369-487B-ADE7-0C4952070BF4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2445344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1ED4-F2CD-42CE-830C-4439852C192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115AE-BAD5-40DB-A054-0A61B9375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4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4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115AE-BAD5-40DB-A054-0A61B93754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36EE-731F-4192-B177-C3E26FE9AB4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78ED-266A-4C11-A866-E3916190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0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hammer, tool&#10;&#10;Description automatically generated">
            <a:extLst>
              <a:ext uri="{FF2B5EF4-FFF2-40B4-BE49-F238E27FC236}">
                <a16:creationId xmlns:a16="http://schemas.microsoft.com/office/drawing/2014/main" id="{C6C87B8D-6938-45F3-B92D-4667D808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7" y="0"/>
            <a:ext cx="9003323" cy="675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39E68A-9F50-450B-8EDB-E33251F5D516}"/>
              </a:ext>
            </a:extLst>
          </p:cNvPr>
          <p:cNvSpPr txBox="1"/>
          <p:nvPr/>
        </p:nvSpPr>
        <p:spPr>
          <a:xfrm>
            <a:off x="0" y="548254"/>
            <a:ext cx="3366052" cy="274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Courtroom of Heaven</a:t>
            </a:r>
            <a:endParaRPr lang="en-US" sz="54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815EEA-ACDE-423D-9326-EC14B42CEF0E}"/>
              </a:ext>
            </a:extLst>
          </p:cNvPr>
          <p:cNvSpPr txBox="1"/>
          <p:nvPr/>
        </p:nvSpPr>
        <p:spPr>
          <a:xfrm>
            <a:off x="6400800" y="5757712"/>
            <a:ext cx="5622387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8:33,34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2A3D71-485B-4CAE-8C47-F10F713CB010}"/>
              </a:ext>
            </a:extLst>
          </p:cNvPr>
          <p:cNvSpPr txBox="1"/>
          <p:nvPr/>
        </p:nvSpPr>
        <p:spPr>
          <a:xfrm>
            <a:off x="0" y="5283437"/>
            <a:ext cx="3366052" cy="139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 “who” questions</a:t>
            </a:r>
            <a:endParaRPr lang="en-US" sz="4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975F6-BDFE-4753-A05B-748F8F0604D6}"/>
              </a:ext>
            </a:extLst>
          </p:cNvPr>
          <p:cNvSpPr txBox="1"/>
          <p:nvPr/>
        </p:nvSpPr>
        <p:spPr>
          <a:xfrm rot="20180546">
            <a:off x="3584917" y="1117055"/>
            <a:ext cx="3366052" cy="139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charges?</a:t>
            </a: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911FF-E1DC-4F70-88AE-D1D6C2060C53}"/>
              </a:ext>
            </a:extLst>
          </p:cNvPr>
          <p:cNvSpPr txBox="1"/>
          <p:nvPr/>
        </p:nvSpPr>
        <p:spPr>
          <a:xfrm>
            <a:off x="1" y="877789"/>
            <a:ext cx="12191999" cy="510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will bring any charge against those whom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 has chosen? It is God who justifies.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is he that condemns? Christ Jesus, who died – more than that, who was raised to life – is at the right hand of God and is also interceding for us.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8:33, 34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person, indoor, hammer&#10;&#10;Description automatically generated">
            <a:extLst>
              <a:ext uri="{FF2B5EF4-FFF2-40B4-BE49-F238E27FC236}">
                <a16:creationId xmlns:a16="http://schemas.microsoft.com/office/drawing/2014/main" id="{B283AB46-A327-4E56-9354-4D95374C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00175"/>
            <a:ext cx="714375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3558E-40A8-41C3-A8B2-C9F203B15186}"/>
              </a:ext>
            </a:extLst>
          </p:cNvPr>
          <p:cNvSpPr txBox="1"/>
          <p:nvPr/>
        </p:nvSpPr>
        <p:spPr>
          <a:xfrm>
            <a:off x="2524125" y="743854"/>
            <a:ext cx="714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 Judicial Charge</a:t>
            </a:r>
            <a:endParaRPr lang="en-US" sz="4000" dirty="0">
              <a:latin typeface="Tempus Sans ITC" panose="04020404030D070202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3012B-AE9C-4226-8156-05FBF729773B}"/>
              </a:ext>
            </a:extLst>
          </p:cNvPr>
          <p:cNvSpPr txBox="1"/>
          <p:nvPr/>
        </p:nvSpPr>
        <p:spPr>
          <a:xfrm>
            <a:off x="2524125" y="5576298"/>
            <a:ext cx="714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Two “Who” Questions</a:t>
            </a:r>
            <a:endParaRPr lang="en-US" sz="4000" dirty="0">
              <a:latin typeface="Tempus Sans ITC" panose="04020404030D070202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9B8C8-823B-41B6-9A76-56A6890C38FD}"/>
              </a:ext>
            </a:extLst>
          </p:cNvPr>
          <p:cNvSpPr txBox="1"/>
          <p:nvPr/>
        </p:nvSpPr>
        <p:spPr>
          <a:xfrm rot="20475139">
            <a:off x="2808592" y="2264880"/>
            <a:ext cx="3102952" cy="1323439"/>
          </a:xfrm>
          <a:prstGeom prst="rect">
            <a:avLst/>
          </a:prstGeom>
          <a:solidFill>
            <a:srgbClr val="002060">
              <a:alpha val="49020"/>
            </a:srgb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  <a:softEdge rad="3175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Who brings the charges?</a:t>
            </a:r>
            <a:endParaRPr lang="en-US" sz="4000" dirty="0">
              <a:latin typeface="Tempus Sans ITC" panose="04020404030D070202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AC6C2-5E89-455D-B34F-B8BBE274EEB8}"/>
              </a:ext>
            </a:extLst>
          </p:cNvPr>
          <p:cNvSpPr txBox="1"/>
          <p:nvPr/>
        </p:nvSpPr>
        <p:spPr>
          <a:xfrm rot="1281899">
            <a:off x="6330461" y="3518128"/>
            <a:ext cx="3102952" cy="1323439"/>
          </a:xfrm>
          <a:prstGeom prst="rect">
            <a:avLst/>
          </a:prstGeom>
          <a:solidFill>
            <a:srgbClr val="002060">
              <a:alpha val="49020"/>
            </a:srgbClr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  <a:softEdge rad="3175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Who Sets the Sentence?</a:t>
            </a:r>
            <a:endParaRPr lang="en-US" sz="4000" dirty="0">
              <a:latin typeface="Tempus Sans ITC" panose="04020404030D070202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62938-5FE8-4A46-B795-46E489FCD65B}"/>
              </a:ext>
            </a:extLst>
          </p:cNvPr>
          <p:cNvSpPr txBox="1"/>
          <p:nvPr/>
        </p:nvSpPr>
        <p:spPr>
          <a:xfrm>
            <a:off x="0" y="147974"/>
            <a:ext cx="2524125" cy="3600986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The Law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</a:endParaRPr>
          </a:p>
          <a:p>
            <a:pPr algn="ctr"/>
            <a:r>
              <a:rPr lang="en-US" sz="32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“those who obey the law who will be declared righteous” </a:t>
            </a: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</a:rPr>
              <a:t>Romans 2:13 </a:t>
            </a:r>
            <a:endParaRPr lang="en-US" sz="2800" b="1" dirty="0">
              <a:latin typeface="Ink Free" panose="030804020005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1A600-D696-4126-A488-483A8AF981C5}"/>
              </a:ext>
            </a:extLst>
          </p:cNvPr>
          <p:cNvSpPr txBox="1"/>
          <p:nvPr/>
        </p:nvSpPr>
        <p:spPr>
          <a:xfrm>
            <a:off x="-1" y="4051857"/>
            <a:ext cx="2524125" cy="707886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The World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61F33-5E1C-4913-8F06-AAEB5FE8723E}"/>
              </a:ext>
            </a:extLst>
          </p:cNvPr>
          <p:cNvSpPr txBox="1"/>
          <p:nvPr/>
        </p:nvSpPr>
        <p:spPr>
          <a:xfrm>
            <a:off x="0" y="5441361"/>
            <a:ext cx="2524125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Family &amp; Friends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D31DC-8D25-4935-99B3-D8BBB92845BB}"/>
              </a:ext>
            </a:extLst>
          </p:cNvPr>
          <p:cNvSpPr txBox="1"/>
          <p:nvPr/>
        </p:nvSpPr>
        <p:spPr>
          <a:xfrm>
            <a:off x="9451144" y="434074"/>
            <a:ext cx="2524125" cy="707886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Satan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BD9C2-ECDB-428E-8283-C535BFE5E4AB}"/>
              </a:ext>
            </a:extLst>
          </p:cNvPr>
          <p:cNvSpPr txBox="1"/>
          <p:nvPr/>
        </p:nvSpPr>
        <p:spPr>
          <a:xfrm>
            <a:off x="9567863" y="4347738"/>
            <a:ext cx="2524125" cy="707886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Ourselves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F6001-CE03-41B5-BC3E-023BD34A4B85}"/>
              </a:ext>
            </a:extLst>
          </p:cNvPr>
          <p:cNvCxnSpPr/>
          <p:nvPr/>
        </p:nvCxnSpPr>
        <p:spPr>
          <a:xfrm>
            <a:off x="4149969" y="1400175"/>
            <a:ext cx="3938954" cy="0"/>
          </a:xfrm>
          <a:prstGeom prst="line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C4874B-A797-4781-BF03-818B2D1AA810}"/>
              </a:ext>
            </a:extLst>
          </p:cNvPr>
          <p:cNvCxnSpPr/>
          <p:nvPr/>
        </p:nvCxnSpPr>
        <p:spPr>
          <a:xfrm>
            <a:off x="4226534" y="5477022"/>
            <a:ext cx="3938954" cy="0"/>
          </a:xfrm>
          <a:prstGeom prst="line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6F615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33AB286C-EE78-4DBB-B39E-D8929BB31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2859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6239D-8B16-4F5F-A7A3-1395F026A0EF}"/>
              </a:ext>
            </a:extLst>
          </p:cNvPr>
          <p:cNvSpPr txBox="1"/>
          <p:nvPr/>
        </p:nvSpPr>
        <p:spPr>
          <a:xfrm>
            <a:off x="460248" y="457200"/>
            <a:ext cx="2090928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God</a:t>
            </a:r>
            <a:endParaRPr lang="en-US" sz="5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81A17-5CB3-40A9-A73F-4C51651F2175}"/>
              </a:ext>
            </a:extLst>
          </p:cNvPr>
          <p:cNvSpPr txBox="1"/>
          <p:nvPr/>
        </p:nvSpPr>
        <p:spPr>
          <a:xfrm rot="20593613">
            <a:off x="2728897" y="3332645"/>
            <a:ext cx="3436503" cy="2308324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God is the Supreme Court of Eternal Justice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51786-2902-4C55-8702-904B6C0D204C}"/>
              </a:ext>
            </a:extLst>
          </p:cNvPr>
          <p:cNvSpPr txBox="1"/>
          <p:nvPr/>
        </p:nvSpPr>
        <p:spPr>
          <a:xfrm>
            <a:off x="463295" y="1661933"/>
            <a:ext cx="1926433" cy="1398844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“Not guilty”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221C4-91FF-4281-A9F8-043257B7E52D}"/>
              </a:ext>
            </a:extLst>
          </p:cNvPr>
          <p:cNvSpPr txBox="1"/>
          <p:nvPr/>
        </p:nvSpPr>
        <p:spPr>
          <a:xfrm>
            <a:off x="378000" y="3429000"/>
            <a:ext cx="2090928" cy="923330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Christ</a:t>
            </a:r>
            <a:endParaRPr lang="en-US" sz="5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5F19EE-4E5A-47A9-A0CA-D72AA4911C14}"/>
              </a:ext>
            </a:extLst>
          </p:cNvPr>
          <p:cNvSpPr txBox="1"/>
          <p:nvPr/>
        </p:nvSpPr>
        <p:spPr>
          <a:xfrm rot="1309391">
            <a:off x="6401915" y="3534718"/>
            <a:ext cx="3436503" cy="2308324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Jesus in a place of authority:</a:t>
            </a:r>
          </a:p>
          <a:p>
            <a:pPr algn="ctr"/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Right hand of God; interceding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4BA0C-C510-4415-A5DC-2CF628EFA6E2}"/>
              </a:ext>
            </a:extLst>
          </p:cNvPr>
          <p:cNvSpPr txBox="1"/>
          <p:nvPr/>
        </p:nvSpPr>
        <p:spPr>
          <a:xfrm>
            <a:off x="460247" y="4688880"/>
            <a:ext cx="1926433" cy="1398844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Work</a:t>
            </a:r>
          </a:p>
        </p:txBody>
      </p:sp>
    </p:spTree>
    <p:extLst>
      <p:ext uri="{BB962C8B-B14F-4D97-AF65-F5344CB8AC3E}">
        <p14:creationId xmlns:p14="http://schemas.microsoft.com/office/powerpoint/2010/main" val="16537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ED111-EC83-442A-9872-9E540DE9E770}"/>
              </a:ext>
            </a:extLst>
          </p:cNvPr>
          <p:cNvSpPr txBox="1"/>
          <p:nvPr/>
        </p:nvSpPr>
        <p:spPr>
          <a:xfrm>
            <a:off x="1" y="1132321"/>
            <a:ext cx="12191999" cy="5440528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who vindicates me is near.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then will bring charges against me? Let us face each other! Who is my accuser? Let him confront me!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Sovereign Lord who helps me.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is he that will condemn me?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all wear out like a garment;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moths will eat them up.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Isa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iah 50:8,9</a:t>
            </a:r>
            <a:endParaRPr lang="en-US" sz="36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54857-0D48-44F9-9640-DEBF02BCA656}"/>
              </a:ext>
            </a:extLst>
          </p:cNvPr>
          <p:cNvSpPr txBox="1"/>
          <p:nvPr/>
        </p:nvSpPr>
        <p:spPr>
          <a:xfrm>
            <a:off x="0" y="285151"/>
            <a:ext cx="12191998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“The choice ones.”</a:t>
            </a:r>
          </a:p>
        </p:txBody>
      </p:sp>
    </p:spTree>
    <p:extLst>
      <p:ext uri="{BB962C8B-B14F-4D97-AF65-F5344CB8AC3E}">
        <p14:creationId xmlns:p14="http://schemas.microsoft.com/office/powerpoint/2010/main" val="36774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2AB13-BDDF-460C-9700-2F565ACD5B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402" y="2112392"/>
            <a:ext cx="8458200" cy="253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48CE3-19CC-4F41-8231-C2B0A0195121}"/>
              </a:ext>
            </a:extLst>
          </p:cNvPr>
          <p:cNvSpPr txBox="1"/>
          <p:nvPr/>
        </p:nvSpPr>
        <p:spPr>
          <a:xfrm>
            <a:off x="0" y="347450"/>
            <a:ext cx="12192000" cy="740203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 is on my 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E0749-512C-4ADB-ABA5-31750449617A}"/>
              </a:ext>
            </a:extLst>
          </p:cNvPr>
          <p:cNvSpPr txBox="1"/>
          <p:nvPr/>
        </p:nvSpPr>
        <p:spPr>
          <a:xfrm>
            <a:off x="-2498" y="1181368"/>
            <a:ext cx="12192000" cy="740203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 made me just-as-if-I-had-never-sinned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58AB5-EDB9-4477-95B1-C862735F9A8A}"/>
              </a:ext>
            </a:extLst>
          </p:cNvPr>
          <p:cNvSpPr txBox="1"/>
          <p:nvPr/>
        </p:nvSpPr>
        <p:spPr>
          <a:xfrm>
            <a:off x="0" y="5198089"/>
            <a:ext cx="12192000" cy="740203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 represents me – 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prays for me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7E2F3C-5B4C-4AF0-80C9-EDABC12C52E4}"/>
              </a:ext>
            </a:extLst>
          </p:cNvPr>
          <p:cNvCxnSpPr>
            <a:cxnSpLocks/>
          </p:cNvCxnSpPr>
          <p:nvPr/>
        </p:nvCxnSpPr>
        <p:spPr>
          <a:xfrm>
            <a:off x="2698230" y="4827989"/>
            <a:ext cx="6790544" cy="0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391C9B-0C61-4D50-836A-EDD3E60DC48F}"/>
              </a:ext>
            </a:extLst>
          </p:cNvPr>
          <p:cNvCxnSpPr>
            <a:cxnSpLocks/>
          </p:cNvCxnSpPr>
          <p:nvPr/>
        </p:nvCxnSpPr>
        <p:spPr>
          <a:xfrm>
            <a:off x="2698230" y="2018676"/>
            <a:ext cx="6790544" cy="0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911FF-E1DC-4F70-88AE-D1D6C2060C53}"/>
              </a:ext>
            </a:extLst>
          </p:cNvPr>
          <p:cNvSpPr txBox="1"/>
          <p:nvPr/>
        </p:nvSpPr>
        <p:spPr>
          <a:xfrm>
            <a:off x="1" y="497172"/>
            <a:ext cx="12191999" cy="5863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will swear out a deposition with charges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choice ones of God? God Himself continually renders the verdict “right-with-God.”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ones crying out for a guilty verdict?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Christ Jesus died and even more, was raised out of death! Now he is in partnership with God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ruling the universe. He represents us, speaking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praying on our behalf. </a:t>
            </a:r>
          </a:p>
        </p:txBody>
      </p:sp>
    </p:spTree>
    <p:extLst>
      <p:ext uri="{BB962C8B-B14F-4D97-AF65-F5344CB8AC3E}">
        <p14:creationId xmlns:p14="http://schemas.microsoft.com/office/powerpoint/2010/main" val="21065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309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Ink Free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11</cp:revision>
  <cp:lastPrinted>2020-12-27T14:18:49Z</cp:lastPrinted>
  <dcterms:created xsi:type="dcterms:W3CDTF">2020-12-23T20:14:21Z</dcterms:created>
  <dcterms:modified xsi:type="dcterms:W3CDTF">2020-12-27T14:20:07Z</dcterms:modified>
</cp:coreProperties>
</file>