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26262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69B1-D2F8-41DA-A0F0-FA5CCBF2D912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AB9-C62F-4D15-952C-615ED0468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0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69B1-D2F8-41DA-A0F0-FA5CCBF2D912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AB9-C62F-4D15-952C-615ED0468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0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69B1-D2F8-41DA-A0F0-FA5CCBF2D912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AB9-C62F-4D15-952C-615ED0468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3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69B1-D2F8-41DA-A0F0-FA5CCBF2D912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AB9-C62F-4D15-952C-615ED0468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5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69B1-D2F8-41DA-A0F0-FA5CCBF2D912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AB9-C62F-4D15-952C-615ED0468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82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69B1-D2F8-41DA-A0F0-FA5CCBF2D912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AB9-C62F-4D15-952C-615ED0468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69B1-D2F8-41DA-A0F0-FA5CCBF2D912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AB9-C62F-4D15-952C-615ED0468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0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69B1-D2F8-41DA-A0F0-FA5CCBF2D912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AB9-C62F-4D15-952C-615ED0468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6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69B1-D2F8-41DA-A0F0-FA5CCBF2D912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AB9-C62F-4D15-952C-615ED0468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3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69B1-D2F8-41DA-A0F0-FA5CCBF2D912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AB9-C62F-4D15-952C-615ED0468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F69B1-D2F8-41DA-A0F0-FA5CCBF2D912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3AB9-C62F-4D15-952C-615ED0468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98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F69B1-D2F8-41DA-A0F0-FA5CCBF2D912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E3AB9-C62F-4D15-952C-615ED0468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368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F444AC-53EA-4745-AE53-6BF09144A5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97" r="14968" b="139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8236E-0CF6-4514-905B-4E0973605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317445"/>
            <a:ext cx="4023360" cy="3009052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Four “Who” Questions with the same Answer</a:t>
            </a:r>
            <a:endParaRPr lang="en-US" sz="4800" b="1" dirty="0">
              <a:latin typeface="Ink Free" panose="03080402000500000000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C63921-5830-4491-8E77-6A118FBEE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First “Who” </a:t>
            </a:r>
          </a:p>
          <a:p>
            <a:r>
              <a:rPr lang="en-US" sz="3600" b="1" dirty="0">
                <a:solidFill>
                  <a:srgbClr val="FFC0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Romans 8:31, 32</a:t>
            </a:r>
          </a:p>
          <a:p>
            <a:pPr algn="l"/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F9DAF2-F170-4A59-9E29-C34FCEEAC429}"/>
              </a:ext>
            </a:extLst>
          </p:cNvPr>
          <p:cNvSpPr txBox="1"/>
          <p:nvPr/>
        </p:nvSpPr>
        <p:spPr>
          <a:xfrm>
            <a:off x="3989785" y="1501676"/>
            <a:ext cx="609361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821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B69D82-AB96-496F-BB9F-E7B3207BFA16}"/>
              </a:ext>
            </a:extLst>
          </p:cNvPr>
          <p:cNvSpPr txBox="1"/>
          <p:nvPr/>
        </p:nvSpPr>
        <p:spPr>
          <a:xfrm>
            <a:off x="142874" y="2738735"/>
            <a:ext cx="11901489" cy="132343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effectLst/>
                <a:latin typeface="Papyrus" panose="03070502060502030205" pitchFamily="66" charset="0"/>
              </a:rPr>
              <a:t>In the fear of the </a:t>
            </a:r>
            <a:r>
              <a:rPr lang="en-US" sz="3200" b="1" i="0" dirty="0">
                <a:effectLst/>
                <a:latin typeface="Papyrus" panose="03070502060502030205" pitchFamily="66" charset="0"/>
              </a:rPr>
              <a:t>LORD</a:t>
            </a:r>
            <a:r>
              <a:rPr lang="en-US" sz="4000" b="1" i="0" dirty="0">
                <a:effectLst/>
                <a:latin typeface="Papyrus" panose="03070502060502030205" pitchFamily="66" charset="0"/>
              </a:rPr>
              <a:t> one has strong confidence, </a:t>
            </a:r>
          </a:p>
          <a:p>
            <a:pPr algn="ctr"/>
            <a:r>
              <a:rPr lang="en-US" sz="4000" b="1" i="0" dirty="0">
                <a:effectLst/>
                <a:latin typeface="Papyrus" panose="03070502060502030205" pitchFamily="66" charset="0"/>
              </a:rPr>
              <a:t>and his children will have a refuge.  ~ 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Papyrus" panose="03070502060502030205" pitchFamily="66" charset="0"/>
              </a:rPr>
              <a:t>Proverbs 14:27</a:t>
            </a:r>
            <a:endParaRPr lang="en-US" sz="3200" b="1" dirty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2E34E9-A31C-4246-9440-FCE042A3A659}"/>
              </a:ext>
            </a:extLst>
          </p:cNvPr>
          <p:cNvSpPr txBox="1"/>
          <p:nvPr/>
        </p:nvSpPr>
        <p:spPr>
          <a:xfrm rot="21185104">
            <a:off x="535337" y="424620"/>
            <a:ext cx="5839364" cy="1777110"/>
          </a:xfrm>
          <a:prstGeom prst="rect">
            <a:avLst/>
          </a:prstGeom>
          <a:solidFill>
            <a:srgbClr val="002060">
              <a:alpha val="67059"/>
            </a:srgbClr>
          </a:solidFill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0" b="1" dirty="0">
                <a:effectLst/>
                <a:latin typeface="Ink Free" panose="03080402000500000000" pitchFamily="66" charset="0"/>
                <a:ea typeface="Calibri" panose="020F0502020204030204" pitchFamily="34" charset="0"/>
              </a:rPr>
              <a:t>Where your focus lies – so lies your fear.</a:t>
            </a:r>
            <a:endParaRPr lang="en-US" sz="5000" b="1" dirty="0"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973220-7B44-42E3-BC16-DD1D1163489A}"/>
              </a:ext>
            </a:extLst>
          </p:cNvPr>
          <p:cNvSpPr txBox="1"/>
          <p:nvPr/>
        </p:nvSpPr>
        <p:spPr>
          <a:xfrm>
            <a:off x="142874" y="4303455"/>
            <a:ext cx="11901489" cy="243143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effectLst/>
                <a:latin typeface="Papyrus" panose="03070502060502030205" pitchFamily="66" charset="0"/>
              </a:rPr>
              <a:t>And He will be the stability of your times, </a:t>
            </a:r>
          </a:p>
          <a:p>
            <a:pPr algn="ctr"/>
            <a:r>
              <a:rPr lang="en-US" sz="4000" b="1" i="0" dirty="0">
                <a:effectLst/>
                <a:latin typeface="Papyrus" panose="03070502060502030205" pitchFamily="66" charset="0"/>
              </a:rPr>
              <a:t>A wealth of salvation, wisdom and knowledge; </a:t>
            </a:r>
          </a:p>
          <a:p>
            <a:pPr algn="ctr"/>
            <a:r>
              <a:rPr lang="en-US" sz="4000" b="1" i="0" dirty="0">
                <a:effectLst/>
                <a:latin typeface="Papyrus" panose="03070502060502030205" pitchFamily="66" charset="0"/>
              </a:rPr>
              <a:t>The fear of the </a:t>
            </a:r>
            <a:r>
              <a:rPr lang="en-US" sz="3200" b="1" i="0" dirty="0">
                <a:effectLst/>
                <a:latin typeface="Papyrus" panose="03070502060502030205" pitchFamily="66" charset="0"/>
              </a:rPr>
              <a:t>LORD</a:t>
            </a:r>
            <a:r>
              <a:rPr lang="en-US" sz="4000" b="1" i="0" dirty="0">
                <a:effectLst/>
                <a:latin typeface="Papyrus" panose="03070502060502030205" pitchFamily="66" charset="0"/>
              </a:rPr>
              <a:t> is his treasure.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Papyrus" panose="03070502060502030205" pitchFamily="66" charset="0"/>
              </a:rPr>
              <a:t>Isaiah 33:6</a:t>
            </a:r>
          </a:p>
        </p:txBody>
      </p:sp>
    </p:spTree>
    <p:extLst>
      <p:ext uri="{BB962C8B-B14F-4D97-AF65-F5344CB8AC3E}">
        <p14:creationId xmlns:p14="http://schemas.microsoft.com/office/powerpoint/2010/main" val="2646967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097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EAE246-00C8-45B9-A1D5-4BD9A6E22478}"/>
              </a:ext>
            </a:extLst>
          </p:cNvPr>
          <p:cNvSpPr txBox="1"/>
          <p:nvPr/>
        </p:nvSpPr>
        <p:spPr>
          <a:xfrm>
            <a:off x="1" y="1046921"/>
            <a:ext cx="12191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Ink Free" panose="03080402000500000000" pitchFamily="66" charset="0"/>
              </a:rPr>
              <a:t>What, then, shall we say in response to this? </a:t>
            </a:r>
          </a:p>
          <a:p>
            <a:pPr algn="ctr"/>
            <a:r>
              <a:rPr lang="en-US" sz="4000" b="1" dirty="0">
                <a:latin typeface="Ink Free" panose="03080402000500000000" pitchFamily="66" charset="0"/>
              </a:rPr>
              <a:t>If God is for us, who can be against us? </a:t>
            </a:r>
          </a:p>
          <a:p>
            <a:pPr algn="ctr"/>
            <a:r>
              <a:rPr lang="en-US" sz="4000" b="1" dirty="0">
                <a:latin typeface="Ink Free" panose="03080402000500000000" pitchFamily="66" charset="0"/>
              </a:rPr>
              <a:t>He who did not spare his own Son, but gave him </a:t>
            </a:r>
          </a:p>
          <a:p>
            <a:pPr algn="ctr"/>
            <a:r>
              <a:rPr lang="en-US" sz="4000" b="1" dirty="0">
                <a:latin typeface="Ink Free" panose="03080402000500000000" pitchFamily="66" charset="0"/>
              </a:rPr>
              <a:t>up for us all – how will he not also, along with him, graciously give us all things?</a:t>
            </a:r>
          </a:p>
          <a:p>
            <a:pPr algn="ctr"/>
            <a:endParaRPr lang="en-US" sz="4000" b="1" dirty="0">
              <a:latin typeface="Ink Free" panose="03080402000500000000" pitchFamily="66" charset="0"/>
            </a:endParaRPr>
          </a:p>
          <a:p>
            <a:pPr algn="ctr"/>
            <a:r>
              <a:rPr lang="en-US" sz="4000" b="1" dirty="0">
                <a:latin typeface="Ink Free" panose="03080402000500000000" pitchFamily="66" charset="0"/>
              </a:rPr>
              <a:t>Romans 8:31,32 </a:t>
            </a:r>
          </a:p>
        </p:txBody>
      </p:sp>
    </p:spTree>
    <p:extLst>
      <p:ext uri="{BB962C8B-B14F-4D97-AF65-F5344CB8AC3E}">
        <p14:creationId xmlns:p14="http://schemas.microsoft.com/office/powerpoint/2010/main" val="59925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sky, grass, outdoor, mountain&#10;&#10;Description automatically generated">
            <a:extLst>
              <a:ext uri="{FF2B5EF4-FFF2-40B4-BE49-F238E27FC236}">
                <a16:creationId xmlns:a16="http://schemas.microsoft.com/office/drawing/2014/main" id="{9647299B-8510-478F-908A-F18239B16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9091"/>
          <a:stretch/>
        </p:blipFill>
        <p:spPr>
          <a:xfrm>
            <a:off x="47954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F5D57D-DD14-463D-AD29-25E649160DE8}"/>
              </a:ext>
            </a:extLst>
          </p:cNvPr>
          <p:cNvSpPr txBox="1"/>
          <p:nvPr/>
        </p:nvSpPr>
        <p:spPr>
          <a:xfrm>
            <a:off x="7474226" y="3521719"/>
            <a:ext cx="4397734" cy="8047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latin typeface="Ink Free" panose="03080402000500000000" pitchFamily="66" charset="0"/>
                <a:ea typeface="+mj-ea"/>
                <a:cs typeface="+mj-cs"/>
              </a:rPr>
              <a:t>What shall we say?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FFE17B-1DB8-4C89-B465-39EB2FF28AA7}"/>
              </a:ext>
            </a:extLst>
          </p:cNvPr>
          <p:cNvSpPr txBox="1"/>
          <p:nvPr/>
        </p:nvSpPr>
        <p:spPr>
          <a:xfrm>
            <a:off x="7674996" y="4845235"/>
            <a:ext cx="4397734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latin typeface="Tempus Sans ITC" panose="04020404030D07020202" pitchFamily="82" charset="0"/>
                <a:ea typeface="Calibri" panose="020F0502020204030204" pitchFamily="34" charset="0"/>
              </a:rPr>
              <a:t>I</a:t>
            </a:r>
            <a:r>
              <a:rPr lang="en-US" sz="36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n view of all </a:t>
            </a:r>
          </a:p>
          <a:p>
            <a:pPr algn="ctr">
              <a:spcAft>
                <a:spcPts val="600"/>
              </a:spcAft>
            </a:pPr>
            <a:r>
              <a:rPr lang="en-US" sz="36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the things </a:t>
            </a:r>
          </a:p>
          <a:p>
            <a:pPr algn="ctr">
              <a:spcAft>
                <a:spcPts val="600"/>
              </a:spcAft>
            </a:pPr>
            <a:r>
              <a:rPr lang="en-US" sz="36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previously stated</a:t>
            </a:r>
            <a:endParaRPr lang="en-US" sz="3600" b="1" dirty="0">
              <a:latin typeface="Tempus Sans ITC" panose="04020404030D07020202" pitchFamily="82" charset="0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C93E058-A9D1-4903-92FC-C1B802CD3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330" y="-38809"/>
            <a:ext cx="3383283" cy="2537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BF7552-CA19-4E57-8D42-73B360D193EB}"/>
              </a:ext>
            </a:extLst>
          </p:cNvPr>
          <p:cNvSpPr txBox="1"/>
          <p:nvPr/>
        </p:nvSpPr>
        <p:spPr>
          <a:xfrm>
            <a:off x="7674996" y="192049"/>
            <a:ext cx="4397734" cy="1870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“What has Cicero ever said more grandiloquently?”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6B5F13-E3B0-4620-90F8-87D5920200E0}"/>
              </a:ext>
            </a:extLst>
          </p:cNvPr>
          <p:cNvSpPr txBox="1"/>
          <p:nvPr/>
        </p:nvSpPr>
        <p:spPr>
          <a:xfrm>
            <a:off x="-2" y="87857"/>
            <a:ext cx="5355332" cy="2463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“Poor Cicero never had a subject like this nor a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mind so filled with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spiritual light.”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F0DBB2-BE98-4E75-A1F5-A7F1790D81CD}"/>
              </a:ext>
            </a:extLst>
          </p:cNvPr>
          <p:cNvSpPr txBox="1"/>
          <p:nvPr/>
        </p:nvSpPr>
        <p:spPr>
          <a:xfrm rot="20881937">
            <a:off x="1087820" y="4243011"/>
            <a:ext cx="5580534" cy="9233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</a:rPr>
              <a:t>“</a:t>
            </a:r>
            <a:r>
              <a:rPr lang="en-US" sz="5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</a:rPr>
              <a:t>these things”</a:t>
            </a:r>
            <a:endParaRPr lang="en-US" sz="54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6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B0143-F8AD-4611-ACB2-CA2D1C5C8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379"/>
            <a:ext cx="12192000" cy="5024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5CB717-FBF2-4C6E-BC80-E7C92C19C40C}"/>
              </a:ext>
            </a:extLst>
          </p:cNvPr>
          <p:cNvSpPr txBox="1"/>
          <p:nvPr/>
        </p:nvSpPr>
        <p:spPr>
          <a:xfrm>
            <a:off x="0" y="2170400"/>
            <a:ext cx="2897256" cy="245047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Who is against us?</a:t>
            </a:r>
            <a:endParaRPr lang="en-US" sz="4800" dirty="0"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D56D6B-DDB7-4618-93DA-649533C79469}"/>
              </a:ext>
            </a:extLst>
          </p:cNvPr>
          <p:cNvSpPr txBox="1"/>
          <p:nvPr/>
        </p:nvSpPr>
        <p:spPr>
          <a:xfrm>
            <a:off x="5014909" y="188267"/>
            <a:ext cx="6462712" cy="74020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40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 </a:t>
            </a: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cares who’s </a:t>
            </a:r>
            <a:r>
              <a:rPr lang="en-US" sz="40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against us?</a:t>
            </a:r>
            <a:endParaRPr lang="en-US" sz="4000" dirty="0"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A7D11-E7CF-41C7-BE46-F9C811299B60}"/>
              </a:ext>
            </a:extLst>
          </p:cNvPr>
          <p:cNvSpPr txBox="1"/>
          <p:nvPr/>
        </p:nvSpPr>
        <p:spPr>
          <a:xfrm>
            <a:off x="1023935" y="111743"/>
            <a:ext cx="4262437" cy="86979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US" sz="4800" b="1" dirty="0">
                <a:solidFill>
                  <a:srgbClr val="FFFF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GOD</a:t>
            </a: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is for us</a:t>
            </a:r>
            <a:endParaRPr lang="en-US" sz="4000" dirty="0"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C62E3E-E131-469F-81A5-A2616B7629FE}"/>
              </a:ext>
            </a:extLst>
          </p:cNvPr>
          <p:cNvSpPr txBox="1"/>
          <p:nvPr/>
        </p:nvSpPr>
        <p:spPr>
          <a:xfrm>
            <a:off x="6096000" y="1308463"/>
            <a:ext cx="5991225" cy="403341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He who did not spare  his own Son, but gave him up for us all – how will he not also, along with him, graciously give us all things?</a:t>
            </a:r>
            <a:endParaRPr lang="en-US" sz="4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26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inus Sign 3">
            <a:extLst>
              <a:ext uri="{FF2B5EF4-FFF2-40B4-BE49-F238E27FC236}">
                <a16:creationId xmlns:a16="http://schemas.microsoft.com/office/drawing/2014/main" id="{2275422F-3250-46B5-AE3B-5C324651BF6D}"/>
              </a:ext>
            </a:extLst>
          </p:cNvPr>
          <p:cNvSpPr/>
          <p:nvPr/>
        </p:nvSpPr>
        <p:spPr>
          <a:xfrm rot="4301030">
            <a:off x="5987857" y="3518636"/>
            <a:ext cx="1188186" cy="2082892"/>
          </a:xfrm>
          <a:prstGeom prst="mathMinus">
            <a:avLst/>
          </a:prstGeom>
          <a:solidFill>
            <a:srgbClr val="4472C4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ross 2">
            <a:extLst>
              <a:ext uri="{FF2B5EF4-FFF2-40B4-BE49-F238E27FC236}">
                <a16:creationId xmlns:a16="http://schemas.microsoft.com/office/drawing/2014/main" id="{4E35681F-C2F3-4B58-BD72-3F4A169A623B}"/>
              </a:ext>
            </a:extLst>
          </p:cNvPr>
          <p:cNvSpPr/>
          <p:nvPr/>
        </p:nvSpPr>
        <p:spPr>
          <a:xfrm rot="20516568">
            <a:off x="5024628" y="1966137"/>
            <a:ext cx="2142742" cy="2231072"/>
          </a:xfrm>
          <a:prstGeom prst="plus">
            <a:avLst>
              <a:gd name="adj" fmla="val 38735"/>
            </a:avLst>
          </a:prstGeom>
          <a:solidFill>
            <a:srgbClr val="4472C4">
              <a:alpha val="74902"/>
            </a:srgb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ED6FE2-117F-497A-8605-35A283AC113E}"/>
              </a:ext>
            </a:extLst>
          </p:cNvPr>
          <p:cNvSpPr txBox="1"/>
          <p:nvPr/>
        </p:nvSpPr>
        <p:spPr>
          <a:xfrm rot="20607968">
            <a:off x="4804821" y="1865285"/>
            <a:ext cx="2897256" cy="32408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 who did not spare his own Son</a:t>
            </a:r>
            <a:endParaRPr lang="en-US" sz="4800" dirty="0"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290C4E-09FB-453C-A88F-76367310D654}"/>
              </a:ext>
            </a:extLst>
          </p:cNvPr>
          <p:cNvSpPr txBox="1"/>
          <p:nvPr/>
        </p:nvSpPr>
        <p:spPr>
          <a:xfrm>
            <a:off x="0" y="5915239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“God…who </a:t>
            </a:r>
            <a:r>
              <a:rPr lang="en-US" sz="40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really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did not spare his own Son.” 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AB1D17-FB3D-4B75-BB70-F299C25290BC}"/>
              </a:ext>
            </a:extLst>
          </p:cNvPr>
          <p:cNvSpPr txBox="1"/>
          <p:nvPr/>
        </p:nvSpPr>
        <p:spPr>
          <a:xfrm>
            <a:off x="138111" y="118065"/>
            <a:ext cx="11915775" cy="140961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 could have spared him and not spared you. But he did not spare his Son so that he could spare you.</a:t>
            </a:r>
          </a:p>
        </p:txBody>
      </p:sp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2E9D2116-98DC-4DDC-9EC5-75ADB02381C6}"/>
              </a:ext>
            </a:extLst>
          </p:cNvPr>
          <p:cNvSpPr/>
          <p:nvPr/>
        </p:nvSpPr>
        <p:spPr>
          <a:xfrm>
            <a:off x="630813" y="2773389"/>
            <a:ext cx="3699740" cy="1409617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Striped Right 9">
            <a:extLst>
              <a:ext uri="{FF2B5EF4-FFF2-40B4-BE49-F238E27FC236}">
                <a16:creationId xmlns:a16="http://schemas.microsoft.com/office/drawing/2014/main" id="{4F69E420-0B16-4B5B-94B1-5C6B3D80ADAF}"/>
              </a:ext>
            </a:extLst>
          </p:cNvPr>
          <p:cNvSpPr/>
          <p:nvPr/>
        </p:nvSpPr>
        <p:spPr>
          <a:xfrm rot="10800000">
            <a:off x="8103319" y="2724191"/>
            <a:ext cx="3699740" cy="1409617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46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water, outdoor, boat, black&#10;&#10;Description automatically generated">
            <a:extLst>
              <a:ext uri="{FF2B5EF4-FFF2-40B4-BE49-F238E27FC236}">
                <a16:creationId xmlns:a16="http://schemas.microsoft.com/office/drawing/2014/main" id="{5605ED88-B83A-4529-9896-C900354DDE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3" r="508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1EE678-DF2F-4287-9A92-B489D23EA47C}"/>
              </a:ext>
            </a:extLst>
          </p:cNvPr>
          <p:cNvSpPr txBox="1"/>
          <p:nvPr/>
        </p:nvSpPr>
        <p:spPr>
          <a:xfrm>
            <a:off x="-3048" y="424331"/>
            <a:ext cx="7361111" cy="600933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Lord is my light and my salvation – </a:t>
            </a:r>
            <a:r>
              <a:rPr lang="en-US" sz="4000" b="1" dirty="0">
                <a:solidFill>
                  <a:srgbClr val="FFFF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whom shall I fear?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Lord is the stronghold of my life – </a:t>
            </a:r>
            <a:r>
              <a:rPr lang="en-US" sz="4000" b="1" dirty="0">
                <a:solidFill>
                  <a:srgbClr val="FFFF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whom shall I be afraid?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When evil men advance against me….when my enemies and foes attack me…though an army besiege me…though war break out against me…</a:t>
            </a:r>
            <a:endParaRPr lang="en-US" sz="4000" dirty="0"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E01204-CB5E-496C-9AD7-8104A6669FCF}"/>
              </a:ext>
            </a:extLst>
          </p:cNvPr>
          <p:cNvSpPr txBox="1"/>
          <p:nvPr/>
        </p:nvSpPr>
        <p:spPr>
          <a:xfrm rot="21009365">
            <a:off x="7347016" y="2532502"/>
            <a:ext cx="4427405" cy="3046988"/>
          </a:xfrm>
          <a:prstGeom prst="rect">
            <a:avLst/>
          </a:prstGeom>
          <a:solidFill>
            <a:srgbClr val="262626">
              <a:alpha val="50196"/>
            </a:srgbClr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My heart will not fear…even then will I be confident….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58296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water, outdoor, boat, black&#10;&#10;Description automatically generated">
            <a:extLst>
              <a:ext uri="{FF2B5EF4-FFF2-40B4-BE49-F238E27FC236}">
                <a16:creationId xmlns:a16="http://schemas.microsoft.com/office/drawing/2014/main" id="{80C97619-7A84-449B-8B53-13880B5BD0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3" r="508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D8DA61-9921-461F-A4CF-D00C629B3BED}"/>
              </a:ext>
            </a:extLst>
          </p:cNvPr>
          <p:cNvSpPr txBox="1"/>
          <p:nvPr/>
        </p:nvSpPr>
        <p:spPr>
          <a:xfrm>
            <a:off x="0" y="190021"/>
            <a:ext cx="8158163" cy="666797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Lord is my light and my salvation – </a:t>
            </a:r>
            <a:r>
              <a:rPr lang="en-US" sz="4000" b="1" dirty="0">
                <a:solidFill>
                  <a:srgbClr val="FFFF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whom shall I fear?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Lord is the stronghold of my life – </a:t>
            </a:r>
            <a:r>
              <a:rPr lang="en-US" sz="4000" b="1" dirty="0">
                <a:solidFill>
                  <a:srgbClr val="FFFF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whom shall I be afraid?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When communism advances against me….when a virus attacks me…though the government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besiege me with rules and restrictions…though I cannot breathe without offending someone…</a:t>
            </a:r>
            <a:endParaRPr lang="en-US" sz="4000" dirty="0"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262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ater, outdoor, boat, black&#10;&#10;Description automatically generated">
            <a:extLst>
              <a:ext uri="{FF2B5EF4-FFF2-40B4-BE49-F238E27FC236}">
                <a16:creationId xmlns:a16="http://schemas.microsoft.com/office/drawing/2014/main" id="{2EA26DEF-6358-4283-9DA8-1A5074E4A7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3" r="508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848819-BF60-40C6-AE1B-C8079C6287A6}"/>
              </a:ext>
            </a:extLst>
          </p:cNvPr>
          <p:cNvSpPr txBox="1"/>
          <p:nvPr/>
        </p:nvSpPr>
        <p:spPr>
          <a:xfrm rot="20745254">
            <a:off x="294212" y="908441"/>
            <a:ext cx="6232263" cy="452361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/>
                <a:latin typeface="Ink Free" panose="03080402000500000000" pitchFamily="66" charset="0"/>
                <a:ea typeface="Calibri" panose="020F0502020204030204" pitchFamily="34" charset="0"/>
              </a:rPr>
              <a:t>To you, O my heart, he has said,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/>
                <a:latin typeface="Ink Free" panose="03080402000500000000" pitchFamily="66" charset="0"/>
                <a:ea typeface="Calibri" panose="020F0502020204030204" pitchFamily="34" charset="0"/>
              </a:rPr>
              <a:t>‘Seek my face!’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/>
                <a:latin typeface="Ink Free" panose="03080402000500000000" pitchFamily="66" charset="0"/>
                <a:ea typeface="Calibri" panose="020F0502020204030204" pitchFamily="34" charset="0"/>
              </a:rPr>
              <a:t>Your face, Lord,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/>
                <a:latin typeface="Ink Free" panose="03080402000500000000" pitchFamily="66" charset="0"/>
                <a:ea typeface="Calibri" panose="020F0502020204030204" pitchFamily="34" charset="0"/>
              </a:rPr>
              <a:t>I will seek.</a:t>
            </a:r>
            <a:endParaRPr lang="en-US" sz="5400" b="1" dirty="0"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96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7C2F2F-020F-47D5-8F95-05EA35C14B33}"/>
              </a:ext>
            </a:extLst>
          </p:cNvPr>
          <p:cNvSpPr txBox="1"/>
          <p:nvPr/>
        </p:nvSpPr>
        <p:spPr>
          <a:xfrm>
            <a:off x="173180" y="353205"/>
            <a:ext cx="11845637" cy="195919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view of all these things, what is left to be said? Since God’s focus is </a:t>
            </a:r>
            <a:r>
              <a:rPr lang="en-US" sz="38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US" sz="38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our interest and our betterment, does it matter a whit who opposes us?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38BE81-29FC-4705-8154-9E5EEE526D97}"/>
              </a:ext>
            </a:extLst>
          </p:cNvPr>
          <p:cNvSpPr txBox="1"/>
          <p:nvPr/>
        </p:nvSpPr>
        <p:spPr>
          <a:xfrm>
            <a:off x="173180" y="2858220"/>
            <a:ext cx="11845637" cy="337477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Grasp this! God’s own, specially loved and divine Son, he did not </a:t>
            </a: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cling to,</a:t>
            </a:r>
            <a:r>
              <a:rPr lang="en-US" sz="40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but turned him over</a:t>
            </a: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He </a:t>
            </a:r>
            <a:r>
              <a:rPr lang="en-US" sz="40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gave him up for each and every one of us. How could One with such sacrificial generosity, </a:t>
            </a: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not graciously </a:t>
            </a:r>
            <a:r>
              <a:rPr lang="en-US" sz="4000" b="1" dirty="0"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give us, along with him, the totality of what we now need?</a:t>
            </a:r>
          </a:p>
        </p:txBody>
      </p:sp>
    </p:spTree>
    <p:extLst>
      <p:ext uri="{BB962C8B-B14F-4D97-AF65-F5344CB8AC3E}">
        <p14:creationId xmlns:p14="http://schemas.microsoft.com/office/powerpoint/2010/main" val="154233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526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Ink Free</vt:lpstr>
      <vt:lpstr>Papyrus</vt:lpstr>
      <vt:lpstr>Tempus Sans ITC</vt:lpstr>
      <vt:lpstr>Times New Roman</vt:lpstr>
      <vt:lpstr>Office Theme</vt:lpstr>
      <vt:lpstr>Four “Who” Questions with the same Answer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Ministry1 - Office</dc:creator>
  <cp:lastModifiedBy>Ministry1 - Office</cp:lastModifiedBy>
  <cp:revision>18</cp:revision>
  <dcterms:created xsi:type="dcterms:W3CDTF">2020-12-19T19:02:21Z</dcterms:created>
  <dcterms:modified xsi:type="dcterms:W3CDTF">2020-12-20T02:57:44Z</dcterms:modified>
</cp:coreProperties>
</file>