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46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8D1AC-66AC-42AD-9583-DFFCE7F6AA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5D1E92-9469-41E2-850D-36C09885D20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ACC9B2-CDA7-40BA-9845-8DB48862BB58}" type="datetimeFigureOut">
              <a:rPr lang="en-US" smtClean="0"/>
              <a:t>7/12/2020</a:t>
            </a:fld>
            <a:endParaRPr lang="en-US"/>
          </a:p>
        </p:txBody>
      </p:sp>
      <p:sp>
        <p:nvSpPr>
          <p:cNvPr id="4" name="Footer Placeholder 3">
            <a:extLst>
              <a:ext uri="{FF2B5EF4-FFF2-40B4-BE49-F238E27FC236}">
                <a16:creationId xmlns:a16="http://schemas.microsoft.com/office/drawing/2014/main" id="{AEE2F5AD-1F4D-4F94-ACD1-78605DD0BEB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C5EFB49B-DB78-4CA0-9671-0FAE8C22FB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24E251-DD9C-43A3-BE06-E2E63FF3848F}" type="slidenum">
              <a:rPr lang="en-US" smtClean="0"/>
              <a:t>‹#›</a:t>
            </a:fld>
            <a:endParaRPr lang="en-US"/>
          </a:p>
        </p:txBody>
      </p:sp>
      <p:sp>
        <p:nvSpPr>
          <p:cNvPr id="6" name="TextBox 5" descr="Box1">
            <a:extLst>
              <a:ext uri="{FF2B5EF4-FFF2-40B4-BE49-F238E27FC236}">
                <a16:creationId xmlns:a16="http://schemas.microsoft.com/office/drawing/2014/main" id="{134820CC-0439-459C-81FD-B53DBCAE6D81}"/>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6D88A482-C7C2-4D0E-82DF-A12FE1E83452}"/>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C89F4C89-ED8D-4E0C-87D7-FA884F145B21}"/>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B3F4C6D8-D796-4D9B-8BA8-D0F3C5DB9FDB}"/>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31C67D1C-1C4F-4F0D-AF54-8F0937CDAE87}"/>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E2353D8B-1524-4F1C-B06C-49857ECD5483}"/>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D9E8C0B6-EBF8-4D8A-B5C4-22C52D214584}"/>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29138549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8CCDB-13BF-4D39-BE37-FED3F14D06FD}" type="datetimeFigureOut">
              <a:rPr lang="en-US" smtClean="0"/>
              <a:t>7/12/2020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058F6-1052-456D-AC6F-FCDB50DD86CF}" type="slidenum">
              <a:rPr lang="en-US" smtClean="0"/>
              <a:t>‹#›</a:t>
            </a:fld>
            <a:endParaRPr lang="en-US"/>
          </a:p>
        </p:txBody>
      </p:sp>
    </p:spTree>
    <p:extLst>
      <p:ext uri="{BB962C8B-B14F-4D97-AF65-F5344CB8AC3E}">
        <p14:creationId xmlns:p14="http://schemas.microsoft.com/office/powerpoint/2010/main" val="486291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a:t>
            </a:fld>
            <a:endParaRPr lang="en-US"/>
          </a:p>
        </p:txBody>
      </p:sp>
    </p:spTree>
    <p:extLst>
      <p:ext uri="{BB962C8B-B14F-4D97-AF65-F5344CB8AC3E}">
        <p14:creationId xmlns:p14="http://schemas.microsoft.com/office/powerpoint/2010/main" val="2875743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10</a:t>
            </a:fld>
            <a:endParaRPr lang="en-US"/>
          </a:p>
        </p:txBody>
      </p:sp>
    </p:spTree>
    <p:extLst>
      <p:ext uri="{BB962C8B-B14F-4D97-AF65-F5344CB8AC3E}">
        <p14:creationId xmlns:p14="http://schemas.microsoft.com/office/powerpoint/2010/main" val="3966193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11</a:t>
            </a:fld>
            <a:endParaRPr lang="en-US"/>
          </a:p>
        </p:txBody>
      </p:sp>
    </p:spTree>
    <p:extLst>
      <p:ext uri="{BB962C8B-B14F-4D97-AF65-F5344CB8AC3E}">
        <p14:creationId xmlns:p14="http://schemas.microsoft.com/office/powerpoint/2010/main" val="3356567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12</a:t>
            </a:fld>
            <a:endParaRPr lang="en-US"/>
          </a:p>
        </p:txBody>
      </p:sp>
    </p:spTree>
    <p:extLst>
      <p:ext uri="{BB962C8B-B14F-4D97-AF65-F5344CB8AC3E}">
        <p14:creationId xmlns:p14="http://schemas.microsoft.com/office/powerpoint/2010/main" val="173950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13</a:t>
            </a:fld>
            <a:endParaRPr lang="en-US"/>
          </a:p>
        </p:txBody>
      </p:sp>
    </p:spTree>
    <p:extLst>
      <p:ext uri="{BB962C8B-B14F-4D97-AF65-F5344CB8AC3E}">
        <p14:creationId xmlns:p14="http://schemas.microsoft.com/office/powerpoint/2010/main" val="2163869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14</a:t>
            </a:fld>
            <a:endParaRPr lang="en-US"/>
          </a:p>
        </p:txBody>
      </p:sp>
    </p:spTree>
    <p:extLst>
      <p:ext uri="{BB962C8B-B14F-4D97-AF65-F5344CB8AC3E}">
        <p14:creationId xmlns:p14="http://schemas.microsoft.com/office/powerpoint/2010/main" val="3368895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15</a:t>
            </a:fld>
            <a:endParaRPr lang="en-US"/>
          </a:p>
        </p:txBody>
      </p:sp>
    </p:spTree>
    <p:extLst>
      <p:ext uri="{BB962C8B-B14F-4D97-AF65-F5344CB8AC3E}">
        <p14:creationId xmlns:p14="http://schemas.microsoft.com/office/powerpoint/2010/main" val="2482383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16</a:t>
            </a:fld>
            <a:endParaRPr lang="en-US"/>
          </a:p>
        </p:txBody>
      </p:sp>
    </p:spTree>
    <p:extLst>
      <p:ext uri="{BB962C8B-B14F-4D97-AF65-F5344CB8AC3E}">
        <p14:creationId xmlns:p14="http://schemas.microsoft.com/office/powerpoint/2010/main" val="708203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17</a:t>
            </a:fld>
            <a:endParaRPr lang="en-US"/>
          </a:p>
        </p:txBody>
      </p:sp>
    </p:spTree>
    <p:extLst>
      <p:ext uri="{BB962C8B-B14F-4D97-AF65-F5344CB8AC3E}">
        <p14:creationId xmlns:p14="http://schemas.microsoft.com/office/powerpoint/2010/main" val="4099947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18</a:t>
            </a:fld>
            <a:endParaRPr lang="en-US"/>
          </a:p>
        </p:txBody>
      </p:sp>
    </p:spTree>
    <p:extLst>
      <p:ext uri="{BB962C8B-B14F-4D97-AF65-F5344CB8AC3E}">
        <p14:creationId xmlns:p14="http://schemas.microsoft.com/office/powerpoint/2010/main" val="1796678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19</a:t>
            </a:fld>
            <a:endParaRPr lang="en-US"/>
          </a:p>
        </p:txBody>
      </p:sp>
    </p:spTree>
    <p:extLst>
      <p:ext uri="{BB962C8B-B14F-4D97-AF65-F5344CB8AC3E}">
        <p14:creationId xmlns:p14="http://schemas.microsoft.com/office/powerpoint/2010/main" val="307344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2</a:t>
            </a:fld>
            <a:endParaRPr lang="en-US"/>
          </a:p>
        </p:txBody>
      </p:sp>
    </p:spTree>
    <p:extLst>
      <p:ext uri="{BB962C8B-B14F-4D97-AF65-F5344CB8AC3E}">
        <p14:creationId xmlns:p14="http://schemas.microsoft.com/office/powerpoint/2010/main" val="1833869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3</a:t>
            </a:fld>
            <a:endParaRPr lang="en-US"/>
          </a:p>
        </p:txBody>
      </p:sp>
    </p:spTree>
    <p:extLst>
      <p:ext uri="{BB962C8B-B14F-4D97-AF65-F5344CB8AC3E}">
        <p14:creationId xmlns:p14="http://schemas.microsoft.com/office/powerpoint/2010/main" val="235040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4</a:t>
            </a:fld>
            <a:endParaRPr lang="en-US"/>
          </a:p>
        </p:txBody>
      </p:sp>
    </p:spTree>
    <p:extLst>
      <p:ext uri="{BB962C8B-B14F-4D97-AF65-F5344CB8AC3E}">
        <p14:creationId xmlns:p14="http://schemas.microsoft.com/office/powerpoint/2010/main" val="3901105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5</a:t>
            </a:fld>
            <a:endParaRPr lang="en-US"/>
          </a:p>
        </p:txBody>
      </p:sp>
    </p:spTree>
    <p:extLst>
      <p:ext uri="{BB962C8B-B14F-4D97-AF65-F5344CB8AC3E}">
        <p14:creationId xmlns:p14="http://schemas.microsoft.com/office/powerpoint/2010/main" val="1673139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6</a:t>
            </a:fld>
            <a:endParaRPr lang="en-US"/>
          </a:p>
        </p:txBody>
      </p:sp>
    </p:spTree>
    <p:extLst>
      <p:ext uri="{BB962C8B-B14F-4D97-AF65-F5344CB8AC3E}">
        <p14:creationId xmlns:p14="http://schemas.microsoft.com/office/powerpoint/2010/main" val="4106269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7</a:t>
            </a:fld>
            <a:endParaRPr lang="en-US"/>
          </a:p>
        </p:txBody>
      </p:sp>
    </p:spTree>
    <p:extLst>
      <p:ext uri="{BB962C8B-B14F-4D97-AF65-F5344CB8AC3E}">
        <p14:creationId xmlns:p14="http://schemas.microsoft.com/office/powerpoint/2010/main" val="2688898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8</a:t>
            </a:fld>
            <a:endParaRPr lang="en-US"/>
          </a:p>
        </p:txBody>
      </p:sp>
    </p:spTree>
    <p:extLst>
      <p:ext uri="{BB962C8B-B14F-4D97-AF65-F5344CB8AC3E}">
        <p14:creationId xmlns:p14="http://schemas.microsoft.com/office/powerpoint/2010/main" val="2402080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4058F6-1052-456D-AC6F-FCDB50DD86CF}" type="slidenum">
              <a:rPr lang="en-US" smtClean="0"/>
              <a:t>9</a:t>
            </a:fld>
            <a:endParaRPr lang="en-US"/>
          </a:p>
        </p:txBody>
      </p:sp>
    </p:spTree>
    <p:extLst>
      <p:ext uri="{BB962C8B-B14F-4D97-AF65-F5344CB8AC3E}">
        <p14:creationId xmlns:p14="http://schemas.microsoft.com/office/powerpoint/2010/main" val="189969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AE9AED-08F0-446F-9E43-0836EA671ECC}"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3343436673"/>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E9AED-08F0-446F-9E43-0836EA671ECC}"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1499772597"/>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E9AED-08F0-446F-9E43-0836EA671ECC}"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2985744543"/>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E9AED-08F0-446F-9E43-0836EA671ECC}"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2811113828"/>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AE9AED-08F0-446F-9E43-0836EA671ECC}"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2137234374"/>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AE9AED-08F0-446F-9E43-0836EA671ECC}"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3591808475"/>
      </p:ext>
    </p:extLst>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AE9AED-08F0-446F-9E43-0836EA671ECC}" type="datetimeFigureOut">
              <a:rPr lang="en-US" smtClean="0"/>
              <a:t>7/12/2020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2528731038"/>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AE9AED-08F0-446F-9E43-0836EA671ECC}" type="datetimeFigureOut">
              <a:rPr lang="en-US" smtClean="0"/>
              <a:t>7/12/2020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348818757"/>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E9AED-08F0-446F-9E43-0836EA671ECC}" type="datetimeFigureOut">
              <a:rPr lang="en-US" smtClean="0"/>
              <a:t>7/12/2020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1023328995"/>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AE9AED-08F0-446F-9E43-0836EA671ECC}"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2117846781"/>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AE9AED-08F0-446F-9E43-0836EA671ECC}"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9511D-7E13-48A9-B267-F4D8124C329B}" type="slidenum">
              <a:rPr lang="en-US" smtClean="0"/>
              <a:t>‹#›</a:t>
            </a:fld>
            <a:endParaRPr lang="en-US"/>
          </a:p>
        </p:txBody>
      </p:sp>
    </p:spTree>
    <p:extLst>
      <p:ext uri="{BB962C8B-B14F-4D97-AF65-F5344CB8AC3E}">
        <p14:creationId xmlns:p14="http://schemas.microsoft.com/office/powerpoint/2010/main" val="343375739"/>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9AED-08F0-446F-9E43-0836EA671ECC}" type="datetimeFigureOut">
              <a:rPr lang="en-US" smtClean="0"/>
              <a:t>7/12/2020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9511D-7E13-48A9-B267-F4D8124C329B}" type="slidenum">
              <a:rPr lang="en-US" smtClean="0"/>
              <a:t>‹#›</a:t>
            </a:fld>
            <a:endParaRPr lang="en-US"/>
          </a:p>
        </p:txBody>
      </p:sp>
    </p:spTree>
    <p:extLst>
      <p:ext uri="{BB962C8B-B14F-4D97-AF65-F5344CB8AC3E}">
        <p14:creationId xmlns:p14="http://schemas.microsoft.com/office/powerpoint/2010/main" val="6967211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sign&#10;&#10;Description automatically generated">
            <a:extLst>
              <a:ext uri="{FF2B5EF4-FFF2-40B4-BE49-F238E27FC236}">
                <a16:creationId xmlns:a16="http://schemas.microsoft.com/office/drawing/2014/main" id="{9E12BC61-90C6-461E-A9A3-62DBDBF5CC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61394"/>
            <a:ext cx="7280219" cy="4496606"/>
          </a:xfrm>
          <a:prstGeom prst="rect">
            <a:avLst/>
          </a:prstGeom>
          <a:ln>
            <a:noFill/>
          </a:ln>
          <a:effectLst>
            <a:softEdge rad="112500"/>
          </a:effectLst>
        </p:spPr>
      </p:pic>
      <p:pic>
        <p:nvPicPr>
          <p:cNvPr id="6" name="Picture 5" descr="A birthday cake with lit candles&#10;&#10;Description automatically generated">
            <a:extLst>
              <a:ext uri="{FF2B5EF4-FFF2-40B4-BE49-F238E27FC236}">
                <a16:creationId xmlns:a16="http://schemas.microsoft.com/office/drawing/2014/main" id="{8814FDFD-24E0-4B0B-B1D6-E8DDAC382E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1252" y="0"/>
            <a:ext cx="6870748" cy="4166015"/>
          </a:xfrm>
          <a:prstGeom prst="rect">
            <a:avLst/>
          </a:prstGeom>
          <a:ln>
            <a:noFill/>
          </a:ln>
          <a:effectLst>
            <a:softEdge rad="112500"/>
          </a:effectLst>
        </p:spPr>
      </p:pic>
      <p:sp>
        <p:nvSpPr>
          <p:cNvPr id="4" name="Rectangle 3">
            <a:extLst>
              <a:ext uri="{FF2B5EF4-FFF2-40B4-BE49-F238E27FC236}">
                <a16:creationId xmlns:a16="http://schemas.microsoft.com/office/drawing/2014/main" id="{7672A35B-6217-4E84-9049-364C2BEFDD99}"/>
              </a:ext>
            </a:extLst>
          </p:cNvPr>
          <p:cNvSpPr/>
          <p:nvPr/>
        </p:nvSpPr>
        <p:spPr>
          <a:xfrm>
            <a:off x="720608" y="128027"/>
            <a:ext cx="3880037" cy="2052100"/>
          </a:xfrm>
          <a:prstGeom prst="rect">
            <a:avLst/>
          </a:prstGeom>
        </p:spPr>
        <p:txBody>
          <a:bodyPr wrap="square">
            <a:spAutoFit/>
          </a:bodyPr>
          <a:lstStyle/>
          <a:p>
            <a:pPr algn="ctr">
              <a:lnSpc>
                <a:spcPct val="107000"/>
              </a:lnSpc>
            </a:pPr>
            <a:r>
              <a:rPr lang="en-US" sz="60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Payday or Birthday?</a:t>
            </a:r>
            <a:endParaRPr lang="en-US" sz="6000" b="1" dirty="0">
              <a:solidFill>
                <a:srgbClr val="FFFF00"/>
              </a:solidFill>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E41EDBA2-E561-403B-905C-B842BD643DEC}"/>
              </a:ext>
            </a:extLst>
          </p:cNvPr>
          <p:cNvSpPr/>
          <p:nvPr/>
        </p:nvSpPr>
        <p:spPr>
          <a:xfrm>
            <a:off x="7280219" y="5089855"/>
            <a:ext cx="4911781" cy="869790"/>
          </a:xfrm>
          <a:prstGeom prst="rect">
            <a:avLst/>
          </a:prstGeom>
        </p:spPr>
        <p:txBody>
          <a:bodyPr wrap="square">
            <a:spAutoFit/>
          </a:bodyPr>
          <a:lstStyle/>
          <a:p>
            <a:pPr algn="ctr">
              <a:lnSpc>
                <a:spcPct val="107000"/>
              </a:lnSpc>
            </a:pPr>
            <a:r>
              <a:rPr lang="en-US" sz="4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Romans 6:23</a:t>
            </a:r>
            <a:endParaRPr lang="en-US" sz="4800" b="1" dirty="0">
              <a:solidFill>
                <a:srgbClr val="FFFF00"/>
              </a:solidFill>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6542275"/>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4715E2-8C0A-4FB8-A0A4-FF74A4734B59}"/>
              </a:ext>
            </a:extLst>
          </p:cNvPr>
          <p:cNvSpPr/>
          <p:nvPr/>
        </p:nvSpPr>
        <p:spPr>
          <a:xfrm>
            <a:off x="181428" y="412341"/>
            <a:ext cx="11829144" cy="6033318"/>
          </a:xfrm>
          <a:prstGeom prst="rect">
            <a:avLst/>
          </a:prstGeom>
          <a:ln w="38100">
            <a:solidFill>
              <a:srgbClr val="FF0000"/>
            </a:solidFill>
          </a:ln>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This is how it all comes together: I must not allow for any possibility for “Sinful-Me” to be King and pay attention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and comply to the urges, feelings and passionate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longings of my physical body. </a:t>
            </a:r>
            <a:r>
              <a:rPr lang="en-US" sz="3600" b="1" dirty="0">
                <a:latin typeface="Tempus Sans ITC" panose="04020404030D07020202" pitchFamily="82" charset="0"/>
              </a:rPr>
              <a:t>Neither will I keep on pampering any part of my personality using it as a </a:t>
            </a:r>
          </a:p>
          <a:p>
            <a:pPr algn="ctr">
              <a:lnSpc>
                <a:spcPct val="107000"/>
              </a:lnSpc>
              <a:spcAft>
                <a:spcPts val="800"/>
              </a:spcAft>
            </a:pPr>
            <a:r>
              <a:rPr lang="en-US" sz="3600" b="1" dirty="0">
                <a:latin typeface="Tempus Sans ITC" panose="04020404030D07020202" pitchFamily="82" charset="0"/>
              </a:rPr>
              <a:t>weapon or excuse toward hurtful living centered in </a:t>
            </a:r>
          </a:p>
          <a:p>
            <a:pPr algn="ctr">
              <a:lnSpc>
                <a:spcPct val="107000"/>
              </a:lnSpc>
              <a:spcAft>
                <a:spcPts val="800"/>
              </a:spcAft>
            </a:pPr>
            <a:r>
              <a:rPr lang="en-US" sz="3600" b="1" dirty="0">
                <a:latin typeface="Tempus Sans ITC" panose="04020404030D07020202" pitchFamily="82" charset="0"/>
              </a:rPr>
              <a:t>“Sinful Me”. Rather I will yield myself to God just as </a:t>
            </a:r>
          </a:p>
          <a:p>
            <a:pPr algn="ctr">
              <a:lnSpc>
                <a:spcPct val="107000"/>
              </a:lnSpc>
              <a:spcAft>
                <a:spcPts val="800"/>
              </a:spcAft>
            </a:pPr>
            <a:r>
              <a:rPr lang="en-US" sz="3600" b="1" dirty="0">
                <a:latin typeface="Tempus Sans ITC" panose="04020404030D07020202" pitchFamily="82" charset="0"/>
              </a:rPr>
              <a:t>if I was snatched out of death to Living! My whole </a:t>
            </a:r>
          </a:p>
          <a:p>
            <a:pPr algn="ctr">
              <a:lnSpc>
                <a:spcPct val="107000"/>
              </a:lnSpc>
              <a:spcAft>
                <a:spcPts val="800"/>
              </a:spcAft>
            </a:pPr>
            <a:r>
              <a:rPr lang="en-US" sz="3600" b="1" dirty="0">
                <a:latin typeface="Tempus Sans ITC" panose="04020404030D07020202" pitchFamily="82" charset="0"/>
              </a:rPr>
              <a:t>personality as a tool of right conduct oriented toward God</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5121092"/>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8495E7-6EDA-4A05-8DEA-2D1C3DAC533B}"/>
              </a:ext>
            </a:extLst>
          </p:cNvPr>
          <p:cNvSpPr/>
          <p:nvPr/>
        </p:nvSpPr>
        <p:spPr>
          <a:xfrm>
            <a:off x="265052" y="117442"/>
            <a:ext cx="8510954" cy="3456972"/>
          </a:xfrm>
          <a:prstGeom prst="rect">
            <a:avLst/>
          </a:prstGeom>
          <a:ln w="57150">
            <a:solidFill>
              <a:srgbClr val="0070C0"/>
            </a:solidFill>
          </a:ln>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Because of this, it rules out as fact that sin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will ever dominate me. For I am in no way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under the rule of any kind of law.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I am subject to the power of God’s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kindness, love and blessing.</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14FE705-DAD9-4D68-A8FD-5443FD619021}"/>
              </a:ext>
            </a:extLst>
          </p:cNvPr>
          <p:cNvSpPr/>
          <p:nvPr/>
        </p:nvSpPr>
        <p:spPr>
          <a:xfrm>
            <a:off x="265052" y="3835744"/>
            <a:ext cx="11810834" cy="2716128"/>
          </a:xfrm>
          <a:prstGeom prst="rect">
            <a:avLst/>
          </a:prstGeom>
          <a:ln w="28575">
            <a:solidFill>
              <a:srgbClr val="FFFF0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What then? Since I no longer abide under any kind of rule or regulation but under God’s favor, kindness and blessings, can’t I leave open the possibility of sin and indulge “Me” just a little? What a crazy notion!</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8115980"/>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9F3C5-AEA4-4F8F-B1A5-982B3F0B2BBE}"/>
              </a:ext>
            </a:extLst>
          </p:cNvPr>
          <p:cNvSpPr/>
          <p:nvPr/>
        </p:nvSpPr>
        <p:spPr>
          <a:xfrm>
            <a:off x="297543" y="1132671"/>
            <a:ext cx="11596914" cy="4136004"/>
          </a:xfrm>
          <a:prstGeom prst="rect">
            <a:avLst/>
          </a:prstGeom>
          <a:ln w="38100">
            <a:solidFill>
              <a:srgbClr val="FF000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It is so obviously clear that if I worshipfully listen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and wholly submit to anyone as a slave then I am compelled to obey him. It matters not whether I am a slave to any sort of sin (with the result of death) or whether a slave of obedience (with the result of correct living.)</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9880270"/>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A81AED-DF98-4D9C-84AB-4196AF61ACCE}"/>
              </a:ext>
            </a:extLst>
          </p:cNvPr>
          <p:cNvSpPr/>
          <p:nvPr/>
        </p:nvSpPr>
        <p:spPr>
          <a:xfrm>
            <a:off x="246743" y="448111"/>
            <a:ext cx="11785600" cy="2716128"/>
          </a:xfrm>
          <a:prstGeom prst="rect">
            <a:avLst/>
          </a:prstGeom>
          <a:ln w="28575">
            <a:solidFill>
              <a:srgbClr val="0070C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thank God! I used to be a slave to the Selfish and Sinful Me but now…!... with every fiber of my being and with full attention and compliance I am molded by the teaching into which God placed me.</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D068789-7373-42AA-8DFF-94DC79A41D9C}"/>
              </a:ext>
            </a:extLst>
          </p:cNvPr>
          <p:cNvSpPr/>
          <p:nvPr/>
        </p:nvSpPr>
        <p:spPr>
          <a:xfrm>
            <a:off x="246742" y="3429000"/>
            <a:ext cx="11785601" cy="1501437"/>
          </a:xfrm>
          <a:prstGeom prst="rect">
            <a:avLst/>
          </a:prstGeom>
          <a:ln w="28575">
            <a:solidFill>
              <a:srgbClr val="92D05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 have been emancipated from “The Sin of Me”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and have been placed in bondage to right living.</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AACBD10A-E307-4D9F-80A0-1131BAE141EF}"/>
              </a:ext>
            </a:extLst>
          </p:cNvPr>
          <p:cNvSpPr/>
          <p:nvPr/>
        </p:nvSpPr>
        <p:spPr>
          <a:xfrm>
            <a:off x="246742" y="5223141"/>
            <a:ext cx="11785601" cy="1501437"/>
          </a:xfrm>
          <a:prstGeom prst="rect">
            <a:avLst/>
          </a:prstGeom>
          <a:ln w="28575">
            <a:solidFill>
              <a:srgbClr val="FFC00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I’m using a down-to-earth example because it’s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difficult to think in spiritual terms: </a:t>
            </a:r>
          </a:p>
        </p:txBody>
      </p:sp>
    </p:spTree>
    <p:extLst>
      <p:ext uri="{BB962C8B-B14F-4D97-AF65-F5344CB8AC3E}">
        <p14:creationId xmlns:p14="http://schemas.microsoft.com/office/powerpoint/2010/main" val="3998807032"/>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EE6292-5B1E-4C63-BB74-AAF83307E449}"/>
              </a:ext>
            </a:extLst>
          </p:cNvPr>
          <p:cNvSpPr/>
          <p:nvPr/>
        </p:nvSpPr>
        <p:spPr>
          <a:xfrm>
            <a:off x="275771" y="776173"/>
            <a:ext cx="11742058" cy="5102422"/>
          </a:xfrm>
          <a:prstGeom prst="rect">
            <a:avLst/>
          </a:prstGeom>
          <a:ln w="38100">
            <a:solidFill>
              <a:srgbClr val="00B05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 used to be tied up in all sorts of impurity.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My thoughts muddied, feelings mixed, words filthy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and actions addicted; truly a type of slavery following the call of any and all of the world’s pollution.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 was in a downward spiral from chaos to anarchy,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living unruly and rebellious, a mutineer against anything God had to say. </a:t>
            </a:r>
          </a:p>
        </p:txBody>
      </p:sp>
    </p:spTree>
    <p:extLst>
      <p:ext uri="{BB962C8B-B14F-4D97-AF65-F5344CB8AC3E}">
        <p14:creationId xmlns:p14="http://schemas.microsoft.com/office/powerpoint/2010/main" val="3212307218"/>
      </p:ext>
    </p:extLst>
  </p:cSld>
  <p:clrMapOvr>
    <a:masterClrMapping/>
  </p:clrMapOvr>
  <p:transition spd="slow">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27D4A7-9FAE-4BF0-B55D-CBE93F4F2F80}"/>
              </a:ext>
            </a:extLst>
          </p:cNvPr>
          <p:cNvSpPr/>
          <p:nvPr/>
        </p:nvSpPr>
        <p:spPr>
          <a:xfrm>
            <a:off x="194603" y="116554"/>
            <a:ext cx="11802794" cy="6624891"/>
          </a:xfrm>
          <a:prstGeom prst="rect">
            <a:avLst/>
          </a:prstGeom>
          <a:ln w="19050">
            <a:solidFill>
              <a:srgbClr val="00B0F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now, </a:t>
            </a:r>
            <a:r>
              <a:rPr lang="en-US" sz="4000" b="1" dirty="0">
                <a:latin typeface="Tempus Sans ITC" panose="04020404030D07020202" pitchFamily="82" charset="0"/>
              </a:rPr>
              <a:t>just as I was once wholeheartedly devoted to that kind of life, </a:t>
            </a:r>
            <a:r>
              <a:rPr lang="en-US" sz="4000" b="1" dirty="0">
                <a:latin typeface="Tempus Sans ITC" panose="04020404030D07020202" pitchFamily="82" charset="0"/>
                <a:ea typeface="Calibri" panose="020F0502020204030204" pitchFamily="34" charset="0"/>
                <a:cs typeface="Times New Roman" panose="02020603050405020304" pitchFamily="18" charset="0"/>
              </a:rPr>
              <a:t>I have turned that slavery around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and have bonded the whole of myself to God’s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right way of living. Allowing Him to clear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my thinking, keep my feelings focused,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make my words fitting and actions guided under the rule and approval of God’s direction and justice.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This “slavery” leads me up a progressive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path of a continually transformed Life.</a:t>
            </a:r>
          </a:p>
        </p:txBody>
      </p:sp>
    </p:spTree>
    <p:extLst>
      <p:ext uri="{BB962C8B-B14F-4D97-AF65-F5344CB8AC3E}">
        <p14:creationId xmlns:p14="http://schemas.microsoft.com/office/powerpoint/2010/main" val="3828952748"/>
      </p:ext>
    </p:extLst>
  </p:cSld>
  <p:clrMapOvr>
    <a:masterClrMapping/>
  </p:clrMapOvr>
  <p:transition spd="slow">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8770C1-B931-4620-9962-7C326F8C0012}"/>
              </a:ext>
            </a:extLst>
          </p:cNvPr>
          <p:cNvSpPr/>
          <p:nvPr/>
        </p:nvSpPr>
        <p:spPr>
          <a:xfrm>
            <a:off x="187569" y="394579"/>
            <a:ext cx="11816861" cy="6068841"/>
          </a:xfrm>
          <a:prstGeom prst="rect">
            <a:avLst/>
          </a:prstGeom>
          <a:ln w="19050">
            <a:solidFill>
              <a:srgbClr val="FFFF0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When I was enslaved to The Sin of Me, I turned my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nose up at anything termed “righteous” and was elated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to throw myself totally in the life of “Selfish Me.”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Being control by correct and right living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meant nothing to me</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What fruit did I enjoy with that type of living?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No fruit at all! Just shame at the memory of it.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It was a dead-end life of death.</a:t>
            </a:r>
          </a:p>
        </p:txBody>
      </p:sp>
    </p:spTree>
    <p:extLst>
      <p:ext uri="{BB962C8B-B14F-4D97-AF65-F5344CB8AC3E}">
        <p14:creationId xmlns:p14="http://schemas.microsoft.com/office/powerpoint/2010/main" val="4028260274"/>
      </p:ext>
    </p:extLst>
  </p:cSld>
  <p:clrMapOvr>
    <a:masterClrMapping/>
  </p:clrMapOvr>
  <p:transition spd="slow">
    <p:push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959445-E97F-4680-8F43-D7E5A9960A13}"/>
              </a:ext>
            </a:extLst>
          </p:cNvPr>
          <p:cNvSpPr/>
          <p:nvPr/>
        </p:nvSpPr>
        <p:spPr>
          <a:xfrm>
            <a:off x="254000" y="1108616"/>
            <a:ext cx="11684000" cy="4341188"/>
          </a:xfrm>
          <a:prstGeom prst="rect">
            <a:avLst/>
          </a:prstGeom>
          <a:ln w="28575">
            <a:solidFill>
              <a:srgbClr val="00B0F0"/>
            </a:solidFill>
          </a:ln>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now I am liberated!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Emancipated from Selfish and Sinful Me!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I’m now bound to God and willingly enslaved to him.  The fruit I enjoy is a harvest of becoming more like him. The path that I’m on can only be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described as “Eternal Life”</a:t>
            </a:r>
          </a:p>
        </p:txBody>
      </p:sp>
    </p:spTree>
    <p:extLst>
      <p:ext uri="{BB962C8B-B14F-4D97-AF65-F5344CB8AC3E}">
        <p14:creationId xmlns:p14="http://schemas.microsoft.com/office/powerpoint/2010/main" val="3579782696"/>
      </p:ext>
    </p:extLst>
  </p:cSld>
  <p:clrMapOvr>
    <a:masterClrMapping/>
  </p:clrMapOvr>
  <p:transition spd="slow">
    <p:push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3174C9-BFBA-45A4-A06C-78C7E3B9BBB8}"/>
              </a:ext>
            </a:extLst>
          </p:cNvPr>
          <p:cNvSpPr/>
          <p:nvPr/>
        </p:nvSpPr>
        <p:spPr>
          <a:xfrm>
            <a:off x="2010228" y="1082973"/>
            <a:ext cx="8171543" cy="4692054"/>
          </a:xfrm>
          <a:prstGeom prst="rect">
            <a:avLst/>
          </a:prstGeom>
          <a:ln w="38100">
            <a:solidFill>
              <a:srgbClr val="FFFF00"/>
            </a:solidFill>
          </a:ln>
        </p:spPr>
        <p:txBody>
          <a:bodyPr wrap="square">
            <a:spAutoFit/>
          </a:bodyPr>
          <a:lstStyle/>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For the daily payment to those living in the Sin dimension, who serve Selfish and Sinful Me, is a life of death that leads to Ultimate Death.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for those in Christ Jesus, our Lord, God’s gift is a life of Eternal Life that leads to Ultimate Life.</a:t>
            </a:r>
          </a:p>
        </p:txBody>
      </p:sp>
    </p:spTree>
    <p:extLst>
      <p:ext uri="{BB962C8B-B14F-4D97-AF65-F5344CB8AC3E}">
        <p14:creationId xmlns:p14="http://schemas.microsoft.com/office/powerpoint/2010/main" val="2223479876"/>
      </p:ext>
    </p:extLst>
  </p:cSld>
  <p:clrMapOvr>
    <a:masterClrMapping/>
  </p:clrMapOvr>
  <p:transition spd="slow">
    <p:push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7476494"/>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C5F015-0E39-4197-9499-5C762CCEA7A1}"/>
              </a:ext>
            </a:extLst>
          </p:cNvPr>
          <p:cNvSpPr/>
          <p:nvPr/>
        </p:nvSpPr>
        <p:spPr>
          <a:xfrm>
            <a:off x="0" y="1773946"/>
            <a:ext cx="12192000" cy="3240824"/>
          </a:xfrm>
          <a:prstGeom prst="rect">
            <a:avLst/>
          </a:prstGeom>
        </p:spPr>
        <p:txBody>
          <a:bodyPr wrap="square">
            <a:spAutoFit/>
          </a:bodyPr>
          <a:lstStyle/>
          <a:p>
            <a:pPr algn="ctr">
              <a:lnSpc>
                <a:spcPct val="107000"/>
              </a:lnSpc>
            </a:pPr>
            <a:r>
              <a:rPr lang="en-US" sz="48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For the wages of sin is death, but the gift of God is eternal life in Christ Jesus our Lord</a:t>
            </a:r>
          </a:p>
          <a:p>
            <a:pPr algn="ctr">
              <a:lnSpc>
                <a:spcPct val="107000"/>
              </a:lnSpc>
            </a:pPr>
            <a:endParaRPr lang="en-US" sz="4800" b="1" dirty="0">
              <a:solidFill>
                <a:srgbClr val="FFFF00"/>
              </a:solidFill>
              <a:latin typeface="Ink Free" panose="03080402000500000000" pitchFamily="66" charset="0"/>
              <a:ea typeface="Calibri" panose="020F0502020204030204" pitchFamily="34" charset="0"/>
              <a:cs typeface="Times New Roman" panose="02020603050405020304" pitchFamily="18" charset="0"/>
            </a:endParaRPr>
          </a:p>
          <a:p>
            <a:pPr algn="ctr">
              <a:lnSpc>
                <a:spcPct val="107000"/>
              </a:lnSpc>
            </a:pPr>
            <a:r>
              <a:rPr lang="en-US" sz="4800" b="1" dirty="0">
                <a:solidFill>
                  <a:srgbClr val="FFFF00"/>
                </a:solidFill>
                <a:effectLst/>
                <a:latin typeface="Ink Free" panose="03080402000500000000" pitchFamily="66" charset="0"/>
                <a:ea typeface="Calibri" panose="020F0502020204030204" pitchFamily="34" charset="0"/>
                <a:cs typeface="Times New Roman" panose="02020603050405020304" pitchFamily="18" charset="0"/>
              </a:rPr>
              <a:t>Romans 6:23</a:t>
            </a:r>
          </a:p>
        </p:txBody>
      </p:sp>
    </p:spTree>
    <p:extLst>
      <p:ext uri="{BB962C8B-B14F-4D97-AF65-F5344CB8AC3E}">
        <p14:creationId xmlns:p14="http://schemas.microsoft.com/office/powerpoint/2010/main" val="763465174"/>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385C43-F741-44A6-B6FE-D70F00D1C9E1}"/>
              </a:ext>
            </a:extLst>
          </p:cNvPr>
          <p:cNvSpPr/>
          <p:nvPr/>
        </p:nvSpPr>
        <p:spPr>
          <a:xfrm>
            <a:off x="0" y="535990"/>
            <a:ext cx="5487933" cy="869790"/>
          </a:xfrm>
          <a:prstGeom prst="rect">
            <a:avLst/>
          </a:prstGeom>
        </p:spPr>
        <p:txBody>
          <a:bodyPr wrap="square">
            <a:spAutoFit/>
          </a:bodyPr>
          <a:lstStyle/>
          <a:p>
            <a:pPr algn="ctr">
              <a:lnSpc>
                <a:spcPct val="107000"/>
              </a:lnSpc>
            </a:pPr>
            <a:r>
              <a:rPr lang="en-US" sz="4800" b="1" dirty="0">
                <a:solidFill>
                  <a:srgbClr val="FFC000"/>
                </a:solidFill>
                <a:latin typeface="Ink Free" panose="03080402000500000000" pitchFamily="66" charset="0"/>
                <a:ea typeface="Calibri" panose="020F0502020204030204" pitchFamily="34" charset="0"/>
                <a:cs typeface="Times New Roman" panose="02020603050405020304" pitchFamily="18" charset="0"/>
              </a:rPr>
              <a:t>The Wages of Sin</a:t>
            </a:r>
            <a:endParaRPr lang="en-US" sz="4800" b="1" dirty="0">
              <a:solidFill>
                <a:srgbClr val="FFC000"/>
              </a:solidFill>
              <a:effectLst/>
              <a:latin typeface="Ink Free" panose="03080402000500000000" pitchFamily="66" charset="0"/>
              <a:ea typeface="Calibri" panose="020F0502020204030204" pitchFamily="34" charset="0"/>
              <a:cs typeface="Times New Roman" panose="02020603050405020304" pitchFamily="18" charset="0"/>
            </a:endParaRPr>
          </a:p>
        </p:txBody>
      </p:sp>
      <p:pic>
        <p:nvPicPr>
          <p:cNvPr id="4" name="Picture 3" descr="A close up of a logo&#10;&#10;Description automatically generated">
            <a:extLst>
              <a:ext uri="{FF2B5EF4-FFF2-40B4-BE49-F238E27FC236}">
                <a16:creationId xmlns:a16="http://schemas.microsoft.com/office/drawing/2014/main" id="{A1845421-9988-48F9-ACF9-79CAD7ABCA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26005"/>
            <a:ext cx="5317588" cy="3605989"/>
          </a:xfrm>
          <a:prstGeom prst="rect">
            <a:avLst/>
          </a:prstGeom>
        </p:spPr>
      </p:pic>
      <p:sp>
        <p:nvSpPr>
          <p:cNvPr id="5" name="Rectangle 4">
            <a:extLst>
              <a:ext uri="{FF2B5EF4-FFF2-40B4-BE49-F238E27FC236}">
                <a16:creationId xmlns:a16="http://schemas.microsoft.com/office/drawing/2014/main" id="{7847DC2A-388C-4F42-B718-018D27B69E31}"/>
              </a:ext>
            </a:extLst>
          </p:cNvPr>
          <p:cNvSpPr/>
          <p:nvPr/>
        </p:nvSpPr>
        <p:spPr>
          <a:xfrm>
            <a:off x="0" y="5082117"/>
            <a:ext cx="5159688" cy="1398844"/>
          </a:xfrm>
          <a:prstGeom prst="rect">
            <a:avLst/>
          </a:prstGeom>
        </p:spPr>
        <p:txBody>
          <a:bodyPr wrap="square">
            <a:spAutoFit/>
          </a:bodyPr>
          <a:lstStyle/>
          <a:p>
            <a:pPr algn="ctr">
              <a:lnSpc>
                <a:spcPct val="107000"/>
              </a:lnSpc>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The Works of the Flesh</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Galatians 5:19-21</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pic>
        <p:nvPicPr>
          <p:cNvPr id="7" name="Picture 6" descr="A picture containing indoor, person, hand, holding&#10;&#10;Description automatically generated">
            <a:extLst>
              <a:ext uri="{FF2B5EF4-FFF2-40B4-BE49-F238E27FC236}">
                <a16:creationId xmlns:a16="http://schemas.microsoft.com/office/drawing/2014/main" id="{8A4FEFC5-23E7-4465-BAD3-C4ECF5997A06}"/>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7284867" y="262999"/>
            <a:ext cx="4011490" cy="3120286"/>
          </a:xfrm>
          <a:prstGeom prst="rect">
            <a:avLst/>
          </a:prstGeom>
          <a:ln>
            <a:noFill/>
            <a:prstDash val="solid"/>
          </a:ln>
          <a:effectLst>
            <a:softEdge rad="112500"/>
          </a:effectLst>
          <a:extLst>
            <a:ext uri="{91240B29-F687-4F45-9708-019B960494DF}">
              <a14:hiddenLine xmlns:a14="http://schemas.microsoft.com/office/drawing/2010/main">
                <a:solidFill>
                  <a:schemeClr val="tx1"/>
                </a:solidFill>
                <a:prstDash val="solid"/>
              </a14:hiddenLine>
            </a:ext>
          </a:extLst>
        </p:spPr>
      </p:pic>
      <p:sp>
        <p:nvSpPr>
          <p:cNvPr id="8" name="Rectangle 7">
            <a:extLst>
              <a:ext uri="{FF2B5EF4-FFF2-40B4-BE49-F238E27FC236}">
                <a16:creationId xmlns:a16="http://schemas.microsoft.com/office/drawing/2014/main" id="{A2C6BAA2-2FBE-445D-9A57-B6BB7C4013A1}"/>
              </a:ext>
            </a:extLst>
          </p:cNvPr>
          <p:cNvSpPr/>
          <p:nvPr/>
        </p:nvSpPr>
        <p:spPr>
          <a:xfrm>
            <a:off x="7284868" y="262999"/>
            <a:ext cx="4011490" cy="1323439"/>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effectLst>
                  <a:glow rad="228600">
                    <a:schemeClr val="accent2">
                      <a:satMod val="175000"/>
                      <a:alpha val="40000"/>
                    </a:schemeClr>
                  </a:glow>
                  <a:outerShdw blurRad="50800" dist="50800" dir="5400000" algn="ctr" rotWithShape="0">
                    <a:schemeClr val="bg1"/>
                  </a:outerShdw>
                </a:effectLst>
                <a:latin typeface="Tempus Sans ITC" panose="04020404030D07020202" pitchFamily="82" charset="0"/>
                <a:ea typeface="Calibri" panose="020F0502020204030204" pitchFamily="34" charset="0"/>
              </a:rPr>
              <a:t>Under the dominion of Sin </a:t>
            </a:r>
            <a:endParaRPr lang="en-US" sz="4000" b="1" dirty="0">
              <a:effectLst>
                <a:glow rad="228600">
                  <a:schemeClr val="accent2">
                    <a:satMod val="175000"/>
                    <a:alpha val="40000"/>
                  </a:schemeClr>
                </a:glow>
                <a:outerShdw blurRad="50800" dist="50800" dir="5400000" algn="ctr" rotWithShape="0">
                  <a:schemeClr val="bg1"/>
                </a:outerShdw>
              </a:effectLst>
              <a:latin typeface="Tempus Sans ITC" panose="04020404030D07020202" pitchFamily="82" charset="0"/>
            </a:endParaRPr>
          </a:p>
        </p:txBody>
      </p:sp>
      <p:sp>
        <p:nvSpPr>
          <p:cNvPr id="9" name="Rectangle 8">
            <a:extLst>
              <a:ext uri="{FF2B5EF4-FFF2-40B4-BE49-F238E27FC236}">
                <a16:creationId xmlns:a16="http://schemas.microsoft.com/office/drawing/2014/main" id="{DCD5378A-AF65-4182-8C90-03F0A78E5FCC}"/>
              </a:ext>
            </a:extLst>
          </p:cNvPr>
          <p:cNvSpPr/>
          <p:nvPr/>
        </p:nvSpPr>
        <p:spPr>
          <a:xfrm>
            <a:off x="7284867" y="3383285"/>
            <a:ext cx="4011490" cy="2529347"/>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40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Daily death</a:t>
            </a:r>
          </a:p>
          <a:p>
            <a:pPr algn="ctr">
              <a:lnSpc>
                <a:spcPct val="107000"/>
              </a:lnSpc>
            </a:pPr>
            <a:r>
              <a:rPr lang="en-US" sz="3600" dirty="0">
                <a:latin typeface="Papyrus" panose="03070502060502030205" pitchFamily="66" charset="0"/>
              </a:rPr>
              <a:t>Pride, lust, anger, envy, gluttony, greed, laziness. </a:t>
            </a:r>
            <a:endParaRPr lang="en-US" sz="3600" b="1" dirty="0">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11725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2F5714-FAA8-4C6C-A3A7-F34611724454}"/>
              </a:ext>
            </a:extLst>
          </p:cNvPr>
          <p:cNvSpPr/>
          <p:nvPr/>
        </p:nvSpPr>
        <p:spPr>
          <a:xfrm>
            <a:off x="4144105" y="5568197"/>
            <a:ext cx="4645250" cy="1244073"/>
          </a:xfrm>
          <a:prstGeom prst="rect">
            <a:avLst/>
          </a:prstGeom>
          <a:effectLst>
            <a:outerShdw blurRad="50800" dist="50800" dir="5400000" algn="ctr" rotWithShape="0">
              <a:schemeClr val="bg1"/>
            </a:outerShdw>
          </a:effectLst>
        </p:spPr>
        <p:txBody>
          <a:bodyPr vert="horz" lIns="91440" tIns="45720" rIns="91440" bIns="45720" rtlCol="0" anchor="b">
            <a:normAutofit/>
          </a:bodyPr>
          <a:lstStyle/>
          <a:p>
            <a:pPr defTabSz="914400">
              <a:lnSpc>
                <a:spcPct val="90000"/>
              </a:lnSpc>
              <a:spcBef>
                <a:spcPct val="0"/>
              </a:spcBef>
              <a:spcAft>
                <a:spcPts val="600"/>
              </a:spcAft>
            </a:pPr>
            <a:r>
              <a:rPr lang="en-US" sz="6000" b="1" dirty="0">
                <a:solidFill>
                  <a:srgbClr val="FFFF00"/>
                </a:solidFill>
                <a:latin typeface="Tempus Sans ITC" panose="04020404030D07020202" pitchFamily="82" charset="0"/>
                <a:ea typeface="+mj-ea"/>
                <a:cs typeface="+mj-cs"/>
              </a:rPr>
              <a:t>Gift of God</a:t>
            </a:r>
            <a:endParaRPr lang="en-US" sz="6000" b="1" dirty="0">
              <a:solidFill>
                <a:srgbClr val="FFFF00"/>
              </a:solidFill>
              <a:effectLst/>
              <a:latin typeface="Tempus Sans ITC" panose="04020404030D07020202" pitchFamily="82" charset="0"/>
              <a:ea typeface="+mj-ea"/>
              <a:cs typeface="+mj-cs"/>
            </a:endParaRPr>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picture containing food&#10;&#10;Description automatically generated">
            <a:extLst>
              <a:ext uri="{FF2B5EF4-FFF2-40B4-BE49-F238E27FC236}">
                <a16:creationId xmlns:a16="http://schemas.microsoft.com/office/drawing/2014/main" id="{54BAD4B7-2395-45CE-B319-F925A4E26778}"/>
              </a:ext>
            </a:extLst>
          </p:cNvPr>
          <p:cNvPicPr>
            <a:picLocks noChangeAspect="1"/>
          </p:cNvPicPr>
          <p:nvPr/>
        </p:nvPicPr>
        <p:blipFill rotWithShape="1">
          <a:blip r:embed="rId3">
            <a:extLst>
              <a:ext uri="{28A0092B-C50C-407E-A947-70E740481C1C}">
                <a14:useLocalDpi xmlns:a14="http://schemas.microsoft.com/office/drawing/2010/main" val="0"/>
              </a:ext>
            </a:extLst>
          </a:blip>
          <a:srcRect l="7980" r="10493" b="1"/>
          <a:stretch/>
        </p:blipFill>
        <p:spPr>
          <a:xfrm>
            <a:off x="19" y="4573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6" name="Rectangle 5">
            <a:extLst>
              <a:ext uri="{FF2B5EF4-FFF2-40B4-BE49-F238E27FC236}">
                <a16:creationId xmlns:a16="http://schemas.microsoft.com/office/drawing/2014/main" id="{14FFB212-B18E-4A1B-B22D-3F92D8B74128}"/>
              </a:ext>
            </a:extLst>
          </p:cNvPr>
          <p:cNvSpPr/>
          <p:nvPr/>
        </p:nvSpPr>
        <p:spPr>
          <a:xfrm>
            <a:off x="6167848" y="162860"/>
            <a:ext cx="6024132" cy="1398844"/>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4000" b="1" dirty="0">
                <a:solidFill>
                  <a:srgbClr val="FFC000"/>
                </a:solidFill>
                <a:latin typeface="Ink Free" panose="03080402000500000000" pitchFamily="66" charset="0"/>
                <a:ea typeface="Calibri" panose="020F0502020204030204" pitchFamily="34" charset="0"/>
                <a:cs typeface="Times New Roman" panose="02020603050405020304" pitchFamily="18" charset="0"/>
              </a:rPr>
              <a:t>Not: “the wages of righteousness”</a:t>
            </a:r>
            <a:endParaRPr lang="en-US" sz="4000" b="1" dirty="0">
              <a:solidFill>
                <a:srgbClr val="FFC000"/>
              </a:solidFill>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5" name="Flowchart: Connector 4">
            <a:extLst>
              <a:ext uri="{FF2B5EF4-FFF2-40B4-BE49-F238E27FC236}">
                <a16:creationId xmlns:a16="http://schemas.microsoft.com/office/drawing/2014/main" id="{42FE3D58-577C-49E9-92C2-C6E6F32B1A87}"/>
              </a:ext>
            </a:extLst>
          </p:cNvPr>
          <p:cNvSpPr/>
          <p:nvPr/>
        </p:nvSpPr>
        <p:spPr>
          <a:xfrm>
            <a:off x="3567267" y="723697"/>
            <a:ext cx="3846286" cy="3570514"/>
          </a:xfrm>
          <a:prstGeom prst="flowChartConnector">
            <a:avLst/>
          </a:prstGeom>
          <a:solidFill>
            <a:schemeClr val="dk1"/>
          </a:solidFill>
          <a:ln w="12700" cap="flat" cmpd="sng" algn="ctr">
            <a:noFill/>
            <a:prstDash val="solid"/>
            <a:miter lim="800000"/>
          </a:ln>
          <a:effectLst/>
          <a:scene3d>
            <a:camera prst="orthographicFront"/>
            <a:lightRig rig="threePt" dir="t"/>
          </a:scene3d>
          <a:sp3d>
            <a:bevelT prst="convex"/>
          </a:sp3d>
          <a:extLst>
            <a:ext uri="{91240B29-F687-4F45-9708-019B960494DF}">
              <a14:hiddenLine xmlns:a14="http://schemas.microsoft.com/office/drawing/2010/main" w="12700" cap="flat" cmpd="sng" algn="ctr">
                <a:solidFill>
                  <a:schemeClr val="dk1">
                    <a:shade val="50000"/>
                  </a:schemeClr>
                </a:solidFill>
                <a:prstDash val="solid"/>
                <a:miter lim="800000"/>
              </a14:hiddenLine>
            </a:ext>
          </a:ex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BEEB7C64-4C51-4048-A803-4D426305DC07}"/>
              </a:ext>
            </a:extLst>
          </p:cNvPr>
          <p:cNvSpPr/>
          <p:nvPr/>
        </p:nvSpPr>
        <p:spPr>
          <a:xfrm>
            <a:off x="7412829" y="2071599"/>
            <a:ext cx="4492171" cy="4445224"/>
          </a:xfrm>
          <a:prstGeom prst="flowChartConnector">
            <a:avLst/>
          </a:prstGeom>
          <a:solidFill>
            <a:srgbClr val="00B0F0"/>
          </a:solidFill>
          <a:ln w="12700" cap="flat" cmpd="sng" algn="ctr">
            <a:noFill/>
            <a:prstDash val="solid"/>
            <a:miter lim="800000"/>
          </a:ln>
          <a:effectLst/>
          <a:scene3d>
            <a:camera prst="orthographicFront"/>
            <a:lightRig rig="threePt" dir="t"/>
          </a:scene3d>
          <a:sp3d>
            <a:bevelT prst="convex"/>
          </a:sp3d>
          <a:extLst>
            <a:ext uri="{91240B29-F687-4F45-9708-019B960494DF}">
              <a14:hiddenLine xmlns:a14="http://schemas.microsoft.com/office/drawing/2010/main" w="12700" cap="flat" cmpd="sng" algn="ctr">
                <a:solidFill>
                  <a:schemeClr val="dk1">
                    <a:shade val="50000"/>
                  </a:schemeClr>
                </a:solidFill>
                <a:prstDash val="solid"/>
                <a:miter lim="800000"/>
              </a14:hiddenLine>
            </a:ext>
          </a:ex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B0F0"/>
              </a:solidFill>
            </a:endParaRPr>
          </a:p>
        </p:txBody>
      </p:sp>
      <p:sp>
        <p:nvSpPr>
          <p:cNvPr id="10" name="Rectangle 9">
            <a:extLst>
              <a:ext uri="{FF2B5EF4-FFF2-40B4-BE49-F238E27FC236}">
                <a16:creationId xmlns:a16="http://schemas.microsoft.com/office/drawing/2014/main" id="{DC261B4F-728B-4340-A8EB-5C1B0B233CA7}"/>
              </a:ext>
            </a:extLst>
          </p:cNvPr>
          <p:cNvSpPr/>
          <p:nvPr/>
        </p:nvSpPr>
        <p:spPr>
          <a:xfrm>
            <a:off x="3567267" y="1721632"/>
            <a:ext cx="3845562" cy="1398844"/>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4000" b="1" dirty="0">
                <a:solidFill>
                  <a:srgbClr val="FFC000"/>
                </a:solidFill>
                <a:latin typeface="Ink Free" panose="03080402000500000000" pitchFamily="66" charset="0"/>
                <a:ea typeface="Calibri" panose="020F0502020204030204" pitchFamily="34" charset="0"/>
                <a:cs typeface="Times New Roman" panose="02020603050405020304" pitchFamily="18" charset="0"/>
              </a:rPr>
              <a:t>Wages</a:t>
            </a:r>
          </a:p>
          <a:p>
            <a:pPr algn="ctr">
              <a:lnSpc>
                <a:spcPct val="107000"/>
              </a:lnSpc>
            </a:pPr>
            <a:r>
              <a:rPr lang="en-US" sz="4000" b="1" dirty="0">
                <a:solidFill>
                  <a:srgbClr val="FFC000"/>
                </a:solidFill>
                <a:effectLst/>
                <a:latin typeface="Ink Free" panose="03080402000500000000" pitchFamily="66" charset="0"/>
                <a:ea typeface="Calibri" panose="020F0502020204030204" pitchFamily="34" charset="0"/>
                <a:cs typeface="Times New Roman" panose="02020603050405020304" pitchFamily="18" charset="0"/>
              </a:rPr>
              <a:t>Sin/Law</a:t>
            </a:r>
          </a:p>
        </p:txBody>
      </p:sp>
      <p:sp>
        <p:nvSpPr>
          <p:cNvPr id="7" name="Rectangle 6">
            <a:extLst>
              <a:ext uri="{FF2B5EF4-FFF2-40B4-BE49-F238E27FC236}">
                <a16:creationId xmlns:a16="http://schemas.microsoft.com/office/drawing/2014/main" id="{EDBA4B93-1BA4-46B4-9BAB-EF45766D383F}"/>
              </a:ext>
            </a:extLst>
          </p:cNvPr>
          <p:cNvSpPr/>
          <p:nvPr/>
        </p:nvSpPr>
        <p:spPr>
          <a:xfrm>
            <a:off x="7793828" y="3324715"/>
            <a:ext cx="3730172" cy="1938992"/>
          </a:xfrm>
          <a:prstGeom prst="rect">
            <a:avLst/>
          </a:prstGeom>
          <a:solidFill>
            <a:srgbClr val="7030A0"/>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solidFill>
                  <a:srgbClr val="FFFF00"/>
                </a:solidFill>
                <a:latin typeface="Tempus Sans ITC" panose="04020404030D07020202" pitchFamily="82" charset="0"/>
              </a:rPr>
              <a:t>Gift</a:t>
            </a:r>
          </a:p>
          <a:p>
            <a:pPr algn="ctr"/>
            <a:r>
              <a:rPr lang="en-US" sz="4000" b="1" dirty="0">
                <a:solidFill>
                  <a:srgbClr val="FFFF00"/>
                </a:solidFill>
                <a:latin typeface="Tempus Sans ITC" panose="04020404030D07020202" pitchFamily="82" charset="0"/>
              </a:rPr>
              <a:t>Grace</a:t>
            </a:r>
          </a:p>
          <a:p>
            <a:pPr algn="ctr"/>
            <a:r>
              <a:rPr lang="en-US" sz="4000" b="1" dirty="0">
                <a:solidFill>
                  <a:srgbClr val="FFFF00"/>
                </a:solidFill>
                <a:latin typeface="Tempus Sans ITC" panose="04020404030D07020202" pitchFamily="82" charset="0"/>
              </a:rPr>
              <a:t>Righteousness</a:t>
            </a:r>
            <a:endParaRPr lang="en-US" sz="4000" dirty="0"/>
          </a:p>
        </p:txBody>
      </p:sp>
    </p:spTree>
    <p:extLst>
      <p:ext uri="{BB962C8B-B14F-4D97-AF65-F5344CB8AC3E}">
        <p14:creationId xmlns:p14="http://schemas.microsoft.com/office/powerpoint/2010/main" val="187859597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animBg="1"/>
      <p:bldP spid="8" grpId="0" animBg="1"/>
      <p:bldP spid="10"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A77389-9A4F-406E-9A88-3401C35FE058}"/>
              </a:ext>
            </a:extLst>
          </p:cNvPr>
          <p:cNvSpPr/>
          <p:nvPr/>
        </p:nvSpPr>
        <p:spPr>
          <a:xfrm>
            <a:off x="0" y="535990"/>
            <a:ext cx="5487933" cy="869790"/>
          </a:xfrm>
          <a:prstGeom prst="rect">
            <a:avLst/>
          </a:prstGeom>
        </p:spPr>
        <p:txBody>
          <a:bodyPr wrap="square">
            <a:spAutoFit/>
          </a:bodyPr>
          <a:lstStyle/>
          <a:p>
            <a:pPr algn="ctr">
              <a:lnSpc>
                <a:spcPct val="107000"/>
              </a:lnSpc>
            </a:pPr>
            <a:r>
              <a:rPr lang="en-US" sz="4800" b="1" dirty="0">
                <a:solidFill>
                  <a:srgbClr val="FFFF00"/>
                </a:solidFill>
                <a:effectLst/>
                <a:latin typeface="Ink Free" panose="03080402000500000000" pitchFamily="66" charset="0"/>
                <a:ea typeface="Calibri" panose="020F0502020204030204" pitchFamily="34" charset="0"/>
                <a:cs typeface="Times New Roman" panose="02020603050405020304" pitchFamily="18" charset="0"/>
              </a:rPr>
              <a:t>Eternal Life</a:t>
            </a:r>
          </a:p>
        </p:txBody>
      </p:sp>
      <p:pic>
        <p:nvPicPr>
          <p:cNvPr id="4" name="Picture 3" descr="A person posing for a picture&#10;&#10;Description automatically generated">
            <a:extLst>
              <a:ext uri="{FF2B5EF4-FFF2-40B4-BE49-F238E27FC236}">
                <a16:creationId xmlns:a16="http://schemas.microsoft.com/office/drawing/2014/main" id="{9902DCEB-1BDA-470F-A1AA-5B89C96C2C1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79948" y="2260414"/>
            <a:ext cx="3013417" cy="4407379"/>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5" name="Rectangle 4">
            <a:extLst>
              <a:ext uri="{FF2B5EF4-FFF2-40B4-BE49-F238E27FC236}">
                <a16:creationId xmlns:a16="http://schemas.microsoft.com/office/drawing/2014/main" id="{3BA218D8-595B-4973-B637-7A144AA29340}"/>
              </a:ext>
            </a:extLst>
          </p:cNvPr>
          <p:cNvSpPr/>
          <p:nvPr/>
        </p:nvSpPr>
        <p:spPr>
          <a:xfrm>
            <a:off x="5739618" y="535990"/>
            <a:ext cx="5945945" cy="1398844"/>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“Free from sin” does not mean free from sinning.</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5AAD64B-EF30-45EF-83B7-3159CA35181D}"/>
              </a:ext>
            </a:extLst>
          </p:cNvPr>
          <p:cNvSpPr/>
          <p:nvPr/>
        </p:nvSpPr>
        <p:spPr>
          <a:xfrm>
            <a:off x="5992837" y="3802383"/>
            <a:ext cx="5692726" cy="1323439"/>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solidFill>
                  <a:srgbClr val="FFFF00"/>
                </a:solidFill>
                <a:latin typeface="Papyrus" panose="03070502060502030205" pitchFamily="66" charset="0"/>
                <a:ea typeface="Calibri" panose="020F0502020204030204" pitchFamily="34" charset="0"/>
              </a:rPr>
              <a:t>Free to fight sin under your new Lord.</a:t>
            </a:r>
            <a:endParaRPr lang="en-US" sz="4000" b="1" dirty="0">
              <a:solidFill>
                <a:srgbClr val="FFFF00"/>
              </a:solidFill>
              <a:latin typeface="Papyrus" panose="03070502060502030205" pitchFamily="66" charset="0"/>
            </a:endParaRPr>
          </a:p>
        </p:txBody>
      </p:sp>
    </p:spTree>
    <p:extLst>
      <p:ext uri="{BB962C8B-B14F-4D97-AF65-F5344CB8AC3E}">
        <p14:creationId xmlns:p14="http://schemas.microsoft.com/office/powerpoint/2010/main" val="244811231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7DCF0D-1D87-4EC0-957A-041304D2ECA7}"/>
              </a:ext>
            </a:extLst>
          </p:cNvPr>
          <p:cNvSpPr/>
          <p:nvPr/>
        </p:nvSpPr>
        <p:spPr>
          <a:xfrm>
            <a:off x="217714" y="609600"/>
            <a:ext cx="11756572" cy="5350696"/>
          </a:xfrm>
          <a:prstGeom prst="rect">
            <a:avLst/>
          </a:prstGeom>
          <a:ln w="38100">
            <a:solidFill>
              <a:srgbClr val="00B0F0"/>
            </a:solidFill>
          </a:ln>
          <a:effectLst>
            <a:glow rad="228600">
              <a:schemeClr val="accent1">
                <a:satMod val="175000"/>
                <a:alpha val="40000"/>
              </a:schemeClr>
            </a:glow>
          </a:effectLst>
        </p:spPr>
        <p:txBody>
          <a:bodyPr wrap="square">
            <a:spAutoFit/>
          </a:bodyPr>
          <a:lstStyle/>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What shall I say to this? Should I live under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the same roof as Sin just so that there will be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a superabundance of Grace?   Ridiculous!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 forever left the dominion of sin; how can I say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it’s still my home? It is quite clear that when I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was immersed into Christ Jesus I was plunged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into his death and bonded to every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benefit of his death. </a:t>
            </a:r>
          </a:p>
        </p:txBody>
      </p:sp>
    </p:spTree>
    <p:extLst>
      <p:ext uri="{BB962C8B-B14F-4D97-AF65-F5344CB8AC3E}">
        <p14:creationId xmlns:p14="http://schemas.microsoft.com/office/powerpoint/2010/main" val="3590518139"/>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AEDD10-5373-4A70-AF34-1C1504A7AFC9}"/>
              </a:ext>
            </a:extLst>
          </p:cNvPr>
          <p:cNvSpPr/>
          <p:nvPr/>
        </p:nvSpPr>
        <p:spPr>
          <a:xfrm>
            <a:off x="1262742" y="424331"/>
            <a:ext cx="10087429" cy="6009337"/>
          </a:xfrm>
          <a:prstGeom prst="rect">
            <a:avLst/>
          </a:prstGeom>
          <a:ln w="38100">
            <a:solidFill>
              <a:srgbClr val="00B050"/>
            </a:solidFill>
          </a:ln>
        </p:spPr>
        <p:txBody>
          <a:bodyPr wrap="square">
            <a:spAutoFit/>
          </a:bodyPr>
          <a:lstStyle/>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Let me connect the dots for you: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Through a dipping under water,</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 I was buried with him into death.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This began a total separation from my old life.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Christ was raised, out from the dead,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by the magnificent majesty of the Father.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In exactly the same way, I am also</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 raised up like him, so that I might live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my new life in a uniquely new way. </a:t>
            </a:r>
          </a:p>
        </p:txBody>
      </p:sp>
    </p:spTree>
    <p:extLst>
      <p:ext uri="{BB962C8B-B14F-4D97-AF65-F5344CB8AC3E}">
        <p14:creationId xmlns:p14="http://schemas.microsoft.com/office/powerpoint/2010/main" val="2562155516"/>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3A8C49-AD0D-4A5D-B837-B24A75DA155A}"/>
              </a:ext>
            </a:extLst>
          </p:cNvPr>
          <p:cNvSpPr/>
          <p:nvPr/>
        </p:nvSpPr>
        <p:spPr>
          <a:xfrm>
            <a:off x="145143" y="318977"/>
            <a:ext cx="11872686" cy="6338979"/>
          </a:xfrm>
          <a:prstGeom prst="rect">
            <a:avLst/>
          </a:prstGeom>
          <a:ln w="28575">
            <a:solidFill>
              <a:srgbClr val="FFFF00"/>
            </a:solidFill>
          </a:ln>
        </p:spPr>
        <p:txBody>
          <a:bodyPr wrap="square">
            <a:spAutoFit/>
          </a:bodyPr>
          <a:lstStyle/>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In view of the fact that my baptism intertwined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with him into a mirror image of his death,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I will certainly experience a similar likeness of his resurrection. Thus experiencing this: the “old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was crucified with him. The expressed purpose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of that crucifixion was so that the life of “Selfish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might be completely defective thus I am no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longer slavishly devoted to “Sinful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For having experienced this death, God’s judgement pronounced me “just-as-if-I-had-never-sinned.”</a:t>
            </a:r>
          </a:p>
        </p:txBody>
      </p:sp>
    </p:spTree>
    <p:extLst>
      <p:ext uri="{BB962C8B-B14F-4D97-AF65-F5344CB8AC3E}">
        <p14:creationId xmlns:p14="http://schemas.microsoft.com/office/powerpoint/2010/main" val="1139083555"/>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F809B2-CEAD-470C-A1E4-9707D1ED70F4}"/>
              </a:ext>
            </a:extLst>
          </p:cNvPr>
          <p:cNvSpPr/>
          <p:nvPr/>
        </p:nvSpPr>
        <p:spPr>
          <a:xfrm>
            <a:off x="174171" y="372426"/>
            <a:ext cx="11843658" cy="6113148"/>
          </a:xfrm>
          <a:prstGeom prst="rect">
            <a:avLst/>
          </a:prstGeom>
          <a:ln w="28575">
            <a:solidFill>
              <a:srgbClr val="00B0F0"/>
            </a:solidFill>
          </a:ln>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On top of all of this, if I in fact died with Christ, I am firmly persuaded and am confident that I will also live with him.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For I have come to grasp that Christ, having been raised up from the dead will never face death again.  He is outside of death’s jurisdiction and is no longer under its rule.  The death Christ died was a one-time-death, but now, the life he currently lives, he lives oriented to God. So in the same way, I consider and think of “Selfish-Me” as truly a lifeless corpse in regard to “Sinful-me.” But indeed, now I live oriented with eyes toward God while implanted in Christ Jesus.</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3104878"/>
      </p:ext>
    </p:extLst>
  </p:cSld>
  <p:clrMapOvr>
    <a:masterClrMapping/>
  </p:clrMapOvr>
  <p:transition spd="slow">
    <p:push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1154</Words>
  <Application>Microsoft Office PowerPoint</Application>
  <PresentationFormat>Widescreen</PresentationFormat>
  <Paragraphs>113</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Ink Free</vt:lpstr>
      <vt:lpstr>Papyrus</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avteam</cp:lastModifiedBy>
  <cp:revision>11</cp:revision>
  <cp:lastPrinted>2020-07-12T11:08:43Z</cp:lastPrinted>
  <dcterms:created xsi:type="dcterms:W3CDTF">2020-07-11T17:21:34Z</dcterms:created>
  <dcterms:modified xsi:type="dcterms:W3CDTF">2020-07-12T11:08:56Z</dcterms:modified>
</cp:coreProperties>
</file>