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B13222-9BC8-42F8-9B8A-F381A6B647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E37705-709C-4478-BF23-1BA7A63D8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9F0EC-60E5-4FAF-BE6E-EEB8D2200753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89603-EA45-4B9D-AC56-A118CAD009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ED994C9F-4CE3-4FB0-B72E-15F5B95E01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E0F8F-76F6-4AE3-99D4-E9AE9E7CB6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6C521B36-FB21-44B9-8D32-3B06569D76AD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F62C9564-326A-496A-A771-BA7955B4C714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36BC7C9A-9BC0-4342-82AF-7956E6D435A1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BD9C46D2-E750-40CC-B7DF-E28785A6CA13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E2DD0ADF-1E47-43F4-8362-1CA60A249B7B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561FA223-51D0-431A-A8F2-59067ADAFEE3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5E6BB633-8737-427B-BE9A-5636AB22174E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3312989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5D805-CCD5-4884-81EE-045741EAAED0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58319-4A28-4A17-943A-A1F0898C1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9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5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51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24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08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4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09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03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29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8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3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F58319-4A28-4A17-943A-A1F0898C14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5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8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3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4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8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5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6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0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6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3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E74AA-7272-4FE0-B418-9925ADC94F1D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17D9-5A16-49CD-AEA5-61013462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4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BF5015-DFA4-45AD-BEE7-C6D6FD563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7"/>
            <a:ext cx="12191999" cy="683162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6748D0-DE0E-44A2-A498-5C7F40EF5D11}"/>
              </a:ext>
            </a:extLst>
          </p:cNvPr>
          <p:cNvSpPr/>
          <p:nvPr/>
        </p:nvSpPr>
        <p:spPr>
          <a:xfrm>
            <a:off x="407962" y="455698"/>
            <a:ext cx="5838093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7200" dirty="0">
                <a:solidFill>
                  <a:srgbClr val="00B0F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Modern Love" panose="04090805081005020601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Slaves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74CAF9-4E7A-4B14-B7FC-A7877A281235}"/>
              </a:ext>
            </a:extLst>
          </p:cNvPr>
          <p:cNvSpPr/>
          <p:nvPr/>
        </p:nvSpPr>
        <p:spPr>
          <a:xfrm>
            <a:off x="8591708" y="1733612"/>
            <a:ext cx="36711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6:15-18</a:t>
            </a:r>
            <a:endParaRPr lang="en-US" sz="40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E1C1CE-CBF7-4141-A19C-1497882FCC27}"/>
              </a:ext>
            </a:extLst>
          </p:cNvPr>
          <p:cNvSpPr/>
          <p:nvPr/>
        </p:nvSpPr>
        <p:spPr>
          <a:xfrm>
            <a:off x="851095" y="5691547"/>
            <a:ext cx="10789920" cy="74020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have become slaves to righteousness</a:t>
            </a:r>
            <a:endParaRPr lang="en-US" sz="4000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67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1BEE32-588E-4F92-A06D-ADC3CF92296F}"/>
              </a:ext>
            </a:extLst>
          </p:cNvPr>
          <p:cNvSpPr/>
          <p:nvPr/>
        </p:nvSpPr>
        <p:spPr>
          <a:xfrm>
            <a:off x="0" y="276774"/>
            <a:ext cx="12192000" cy="271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What then? Since I no longer abide under any kind of rule or regulation but under God’s favor, kindness and blessings, can’t I leave open the possibility of sin and indulge “Me” just a little? What a crazy notion!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088B9E-54FF-47CA-B4B2-0525FA4C81DF}"/>
              </a:ext>
            </a:extLst>
          </p:cNvPr>
          <p:cNvSpPr/>
          <p:nvPr/>
        </p:nvSpPr>
        <p:spPr>
          <a:xfrm>
            <a:off x="0" y="3411415"/>
            <a:ext cx="12192000" cy="3374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It is so obviously clear that if I worshipfully listen and wholly submit to anyone as a slave then I am compelled to obey him. It matters not whether I am a slave to any sort of sin (with the result of death) or whether a slave of obedience (with the result of correct living.)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93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276EC6-554A-43E9-B566-3C4071135329}"/>
              </a:ext>
            </a:extLst>
          </p:cNvPr>
          <p:cNvSpPr/>
          <p:nvPr/>
        </p:nvSpPr>
        <p:spPr>
          <a:xfrm>
            <a:off x="0" y="448111"/>
            <a:ext cx="12191999" cy="271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But thank God! I used to be a slave to the Selfish and Sinful Me but now…!... with every fiber of my being and with full attention and compliance I am molded by the teaching into which God placed me.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10EE52-2944-4C55-B68F-B2C961E31539}"/>
              </a:ext>
            </a:extLst>
          </p:cNvPr>
          <p:cNvSpPr/>
          <p:nvPr/>
        </p:nvSpPr>
        <p:spPr>
          <a:xfrm>
            <a:off x="0" y="4148857"/>
            <a:ext cx="12191999" cy="1501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have been emancipated from “The Sin of Me”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and have been placed in bondage to right living.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22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3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E2A1DF-EF0C-4875-8F62-18325A3AE0A5}"/>
              </a:ext>
            </a:extLst>
          </p:cNvPr>
          <p:cNvSpPr/>
          <p:nvPr/>
        </p:nvSpPr>
        <p:spPr>
          <a:xfrm>
            <a:off x="0" y="419545"/>
            <a:ext cx="4107463" cy="166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No one is independent</a:t>
            </a:r>
            <a:endParaRPr lang="en-US" sz="4800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AA61C4-E554-45AA-8F30-DDBA98D6E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462" y="0"/>
            <a:ext cx="8084538" cy="2237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6609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03028C-5F7C-4865-ABB4-1792B68C2C55}"/>
              </a:ext>
            </a:extLst>
          </p:cNvPr>
          <p:cNvSpPr/>
          <p:nvPr/>
        </p:nvSpPr>
        <p:spPr>
          <a:xfrm>
            <a:off x="0" y="419545"/>
            <a:ext cx="4107463" cy="166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No one is independent</a:t>
            </a:r>
            <a:endParaRPr lang="en-US" sz="4800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73D462E7-7E9F-4994-9633-D4B3994D43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462" y="0"/>
            <a:ext cx="8084538" cy="2237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3F366D1-6CDC-43CD-8C8B-BFBC48308A13}"/>
              </a:ext>
            </a:extLst>
          </p:cNvPr>
          <p:cNvSpPr/>
          <p:nvPr/>
        </p:nvSpPr>
        <p:spPr>
          <a:xfrm>
            <a:off x="0" y="2623478"/>
            <a:ext cx="12192000" cy="74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6:14 – You are under law or grace</a:t>
            </a:r>
            <a:endParaRPr lang="en-US" sz="4000" b="1" dirty="0">
              <a:solidFill>
                <a:srgbClr val="FFFF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1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2D42BE-1015-42CE-BD1B-0B317EF05E4B}"/>
              </a:ext>
            </a:extLst>
          </p:cNvPr>
          <p:cNvSpPr/>
          <p:nvPr/>
        </p:nvSpPr>
        <p:spPr>
          <a:xfrm>
            <a:off x="0" y="419545"/>
            <a:ext cx="4107463" cy="166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No one is independent</a:t>
            </a:r>
            <a:endParaRPr lang="en-US" sz="4800" dirty="0"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5281E0F-F3F3-4F81-8A56-A312B503F4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462" y="0"/>
            <a:ext cx="8084538" cy="2237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D8259F3-0A38-46D1-911C-B6D62B710384}"/>
              </a:ext>
            </a:extLst>
          </p:cNvPr>
          <p:cNvSpPr/>
          <p:nvPr/>
        </p:nvSpPr>
        <p:spPr>
          <a:xfrm>
            <a:off x="0" y="2623478"/>
            <a:ext cx="12192000" cy="74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6:14 – You are under law or grace</a:t>
            </a:r>
            <a:endParaRPr lang="en-US" sz="4000" b="1" dirty="0">
              <a:solidFill>
                <a:srgbClr val="FFFF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group of clouds in the dark&#10;&#10;Description automatically generated">
            <a:extLst>
              <a:ext uri="{FF2B5EF4-FFF2-40B4-BE49-F238E27FC236}">
                <a16:creationId xmlns:a16="http://schemas.microsoft.com/office/drawing/2014/main" id="{774E3B39-4698-414B-B85E-10120F7E75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"/>
          <a:stretch/>
        </p:blipFill>
        <p:spPr>
          <a:xfrm>
            <a:off x="3917602" y="3617778"/>
            <a:ext cx="4232129" cy="3130677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9D580E-8F39-4913-95BD-D079CEA5C613}"/>
              </a:ext>
            </a:extLst>
          </p:cNvPr>
          <p:cNvSpPr/>
          <p:nvPr/>
        </p:nvSpPr>
        <p:spPr>
          <a:xfrm>
            <a:off x="10238" y="6182559"/>
            <a:ext cx="12179164" cy="675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In Christ                                             In Adam</a:t>
            </a:r>
            <a:endParaRPr lang="en-US" sz="3600" b="1" dirty="0">
              <a:solidFill>
                <a:srgbClr val="FFC0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4EDCC5-2802-4AB9-BEA4-0D110963EC6C}"/>
              </a:ext>
            </a:extLst>
          </p:cNvPr>
          <p:cNvSpPr/>
          <p:nvPr/>
        </p:nvSpPr>
        <p:spPr>
          <a:xfrm>
            <a:off x="68294" y="3414702"/>
            <a:ext cx="11930743" cy="707886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Two realms                                   Two dimensions</a:t>
            </a:r>
            <a:endParaRPr lang="en-US" sz="4000" b="1" dirty="0">
              <a:latin typeface="Ink Free" panose="030804020005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41392-4F2C-492F-9924-3A16A3D401F9}"/>
              </a:ext>
            </a:extLst>
          </p:cNvPr>
          <p:cNvSpPr/>
          <p:nvPr/>
        </p:nvSpPr>
        <p:spPr>
          <a:xfrm>
            <a:off x="1" y="4110434"/>
            <a:ext cx="12191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Spirit                                             Of the flesh </a:t>
            </a:r>
            <a:endParaRPr lang="en-US" sz="3600" b="1" dirty="0">
              <a:solidFill>
                <a:srgbClr val="FFC000"/>
              </a:solidFill>
              <a:latin typeface="Ink Free" panose="03080402000500000000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CCE9FF-43CB-4FB4-BDE3-B435CF5A5E54}"/>
              </a:ext>
            </a:extLst>
          </p:cNvPr>
          <p:cNvSpPr/>
          <p:nvPr/>
        </p:nvSpPr>
        <p:spPr>
          <a:xfrm>
            <a:off x="2" y="4660693"/>
            <a:ext cx="12191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Heavenly realm                                       Worldly realm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3EB596-1DAF-4E24-A038-0EF3852B2518}"/>
              </a:ext>
            </a:extLst>
          </p:cNvPr>
          <p:cNvSpPr/>
          <p:nvPr/>
        </p:nvSpPr>
        <p:spPr>
          <a:xfrm>
            <a:off x="-4277" y="5198581"/>
            <a:ext cx="12191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Under law                                             Under grace</a:t>
            </a:r>
            <a:endParaRPr lang="en-US" sz="3600" b="1" dirty="0">
              <a:solidFill>
                <a:srgbClr val="FFC000"/>
              </a:solidFill>
              <a:latin typeface="Ink Free" panose="03080402000500000000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960ECC-98CD-4D48-8789-F91D339955D5}"/>
              </a:ext>
            </a:extLst>
          </p:cNvPr>
          <p:cNvSpPr/>
          <p:nvPr/>
        </p:nvSpPr>
        <p:spPr>
          <a:xfrm>
            <a:off x="-8556" y="5724822"/>
            <a:ext cx="11532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death                                                In life           </a:t>
            </a:r>
            <a:endParaRPr lang="en-US" sz="36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7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ss, outdoor, sitting, field&#10;&#10;Description automatically generated">
            <a:extLst>
              <a:ext uri="{FF2B5EF4-FFF2-40B4-BE49-F238E27FC236}">
                <a16:creationId xmlns:a16="http://schemas.microsoft.com/office/drawing/2014/main" id="{8D2C9ABA-82C6-4A61-9239-A51B8B248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175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F753FEE-BB3C-4669-9516-B17BF7F98B8E}"/>
              </a:ext>
            </a:extLst>
          </p:cNvPr>
          <p:cNvSpPr/>
          <p:nvPr/>
        </p:nvSpPr>
        <p:spPr>
          <a:xfrm>
            <a:off x="0" y="2267915"/>
            <a:ext cx="12192000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law means free from sin 6:15, 16</a:t>
            </a:r>
            <a:endParaRPr lang="en-US" sz="4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38F3FE-5B80-44A8-936B-9820FFB3E339}"/>
              </a:ext>
            </a:extLst>
          </p:cNvPr>
          <p:cNvSpPr/>
          <p:nvPr/>
        </p:nvSpPr>
        <p:spPr>
          <a:xfrm>
            <a:off x="-14064" y="3683001"/>
            <a:ext cx="12192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I’m free </a:t>
            </a:r>
            <a:r>
              <a:rPr lang="en-US" sz="4000" b="1" i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from</a:t>
            </a:r>
            <a:r>
              <a:rPr lang="en-US" sz="40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 sin not free </a:t>
            </a:r>
            <a:r>
              <a:rPr lang="en-US" sz="4000" b="1" i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to</a:t>
            </a:r>
            <a:r>
              <a:rPr lang="en-US" sz="4000" b="1" dirty="0">
                <a:solidFill>
                  <a:srgbClr val="FFC0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 sin</a:t>
            </a:r>
          </a:p>
          <a:p>
            <a:pPr algn="ctr"/>
            <a:r>
              <a:rPr lang="en-US" sz="3600" b="1" dirty="0">
                <a:latin typeface="Ink Free" panose="03080402000500000000" pitchFamily="66" charset="0"/>
              </a:rPr>
              <a:t>“Paul knows how difficult it is to bring men to understand a consistent preaching of grace; and especially to keep them from drawing false conclusions about it.” Anders Nygren </a:t>
            </a:r>
            <a:endParaRPr lang="en-US" sz="4000" b="1" dirty="0">
              <a:solidFill>
                <a:srgbClr val="FFC0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5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outdoor, sitting, field&#10;&#10;Description automatically generated">
            <a:extLst>
              <a:ext uri="{FF2B5EF4-FFF2-40B4-BE49-F238E27FC236}">
                <a16:creationId xmlns:a16="http://schemas.microsoft.com/office/drawing/2014/main" id="{DDA00D6D-9B91-46FB-8CED-60D3963E1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17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E321044-520B-4F5E-A807-CD98BEADF6BD}"/>
              </a:ext>
            </a:extLst>
          </p:cNvPr>
          <p:cNvSpPr/>
          <p:nvPr/>
        </p:nvSpPr>
        <p:spPr>
          <a:xfrm>
            <a:off x="0" y="2267915"/>
            <a:ext cx="12192000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sin means slaves to righteousness 6:17, 18</a:t>
            </a:r>
            <a:endParaRPr lang="en-US" sz="4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3E5BFE-AB6F-4B4E-B277-D24BFF935076}"/>
              </a:ext>
            </a:extLst>
          </p:cNvPr>
          <p:cNvSpPr/>
          <p:nvPr/>
        </p:nvSpPr>
        <p:spPr>
          <a:xfrm>
            <a:off x="0" y="3385429"/>
            <a:ext cx="5645834" cy="2057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Slaves to sin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Ruled by law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“Guilty”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9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9FC9FC-4443-40ED-9A6E-7BE5388843D8}"/>
              </a:ext>
            </a:extLst>
          </p:cNvPr>
          <p:cNvSpPr/>
          <p:nvPr/>
        </p:nvSpPr>
        <p:spPr>
          <a:xfrm>
            <a:off x="6241365" y="3380544"/>
            <a:ext cx="5012789" cy="2347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God’s gift</a:t>
            </a:r>
            <a:endParaRPr lang="en-US" sz="3600" b="1" dirty="0"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</a:rPr>
              <a:t>He transferred you – out from sin to righteousness</a:t>
            </a:r>
            <a:endParaRPr lang="en-US" sz="3600" b="1" dirty="0">
              <a:latin typeface="Ink Free" panose="03080402000500000000" pitchFamily="66" charset="0"/>
            </a:endParaRPr>
          </a:p>
        </p:txBody>
      </p:sp>
      <p:pic>
        <p:nvPicPr>
          <p:cNvPr id="3" name="Picture 2" descr="A picture containing grass, outdoor, sitting, field&#10;&#10;Description automatically generated">
            <a:extLst>
              <a:ext uri="{FF2B5EF4-FFF2-40B4-BE49-F238E27FC236}">
                <a16:creationId xmlns:a16="http://schemas.microsoft.com/office/drawing/2014/main" id="{99085A43-B513-4E75-BE4B-43887D62F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17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D73CA7-D928-45C5-8C8A-5E2C7BFE138B}"/>
              </a:ext>
            </a:extLst>
          </p:cNvPr>
          <p:cNvSpPr/>
          <p:nvPr/>
        </p:nvSpPr>
        <p:spPr>
          <a:xfrm>
            <a:off x="0" y="2267915"/>
            <a:ext cx="12192000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sin means slaves to righteousness 6:17, 18</a:t>
            </a:r>
            <a:endParaRPr lang="en-US" sz="4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12A256-58A0-488C-BA31-85534ED35CD8}"/>
              </a:ext>
            </a:extLst>
          </p:cNvPr>
          <p:cNvSpPr/>
          <p:nvPr/>
        </p:nvSpPr>
        <p:spPr>
          <a:xfrm>
            <a:off x="0" y="3385429"/>
            <a:ext cx="5645834" cy="2057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Slaves to sin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Ruled by law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“Guilty”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72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2B0CBA-D140-4D53-BF04-C7BA78FED6BD}"/>
              </a:ext>
            </a:extLst>
          </p:cNvPr>
          <p:cNvSpPr/>
          <p:nvPr/>
        </p:nvSpPr>
        <p:spPr>
          <a:xfrm>
            <a:off x="0" y="462180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 Facts</a:t>
            </a:r>
            <a:endParaRPr lang="en-US" sz="54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C2F592-B7C3-4A6B-9DFF-3E9F9FA29469}"/>
              </a:ext>
            </a:extLst>
          </p:cNvPr>
          <p:cNvSpPr/>
          <p:nvPr/>
        </p:nvSpPr>
        <p:spPr>
          <a:xfrm>
            <a:off x="0" y="1458969"/>
            <a:ext cx="12191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“you believed that form of teaching” 6:17</a:t>
            </a:r>
          </a:p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‘pattern,’ ‘standard’ or ‘form’. </a:t>
            </a:r>
            <a:endParaRPr lang="en-US" sz="40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5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C1FE80-F58B-48BF-B8A0-0342177C5BD3}"/>
              </a:ext>
            </a:extLst>
          </p:cNvPr>
          <p:cNvSpPr/>
          <p:nvPr/>
        </p:nvSpPr>
        <p:spPr>
          <a:xfrm>
            <a:off x="2" y="3429000"/>
            <a:ext cx="12191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</a:rPr>
              <a:t>“To which you were entrusted”</a:t>
            </a:r>
          </a:p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</a:rPr>
              <a:t>Something God did to you.  </a:t>
            </a:r>
          </a:p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</a:rPr>
              <a:t> ‘handed over, placed there, turned over, transferred” </a:t>
            </a:r>
            <a:endParaRPr lang="en-US" sz="4000" b="1" dirty="0">
              <a:latin typeface="Ink Free" panose="03080402000500000000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8FD294-FE11-4086-9969-99ADF974AC12}"/>
              </a:ext>
            </a:extLst>
          </p:cNvPr>
          <p:cNvSpPr/>
          <p:nvPr/>
        </p:nvSpPr>
        <p:spPr>
          <a:xfrm>
            <a:off x="0" y="462180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 Facts</a:t>
            </a:r>
            <a:endParaRPr lang="en-US" sz="54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331368-7F98-4C37-A5AC-1AB459890719}"/>
              </a:ext>
            </a:extLst>
          </p:cNvPr>
          <p:cNvSpPr/>
          <p:nvPr/>
        </p:nvSpPr>
        <p:spPr>
          <a:xfrm>
            <a:off x="0" y="1458969"/>
            <a:ext cx="12191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“you believed that form of teaching” 6:17</a:t>
            </a:r>
          </a:p>
          <a:p>
            <a:pPr algn="ctr"/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‘pattern,’ ‘standard’ or ‘form’. </a:t>
            </a:r>
            <a:endParaRPr lang="en-US" sz="40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8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413</Words>
  <Application>Microsoft Office PowerPoint</Application>
  <PresentationFormat>Widescreen</PresentationFormat>
  <Paragraphs>53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Ink Free</vt:lpstr>
      <vt:lpstr>Modern Love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avteam</cp:lastModifiedBy>
  <cp:revision>14</cp:revision>
  <cp:lastPrinted>2020-06-07T12:40:38Z</cp:lastPrinted>
  <dcterms:created xsi:type="dcterms:W3CDTF">2020-06-06T19:40:15Z</dcterms:created>
  <dcterms:modified xsi:type="dcterms:W3CDTF">2020-06-07T12:40:50Z</dcterms:modified>
</cp:coreProperties>
</file>