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261B03-A5DC-4249-88C4-26DDD385BD2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240757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61B03-A5DC-4249-88C4-26DDD385BD2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3458507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61B03-A5DC-4249-88C4-26DDD385BD2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255098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61B03-A5DC-4249-88C4-26DDD385BD2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327704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261B03-A5DC-4249-88C4-26DDD385BD2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108828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261B03-A5DC-4249-88C4-26DDD385BD2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62555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261B03-A5DC-4249-88C4-26DDD385BD26}"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326854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261B03-A5DC-4249-88C4-26DDD385BD26}"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184574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61B03-A5DC-4249-88C4-26DDD385BD26}"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389876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261B03-A5DC-4249-88C4-26DDD385BD2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12826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261B03-A5DC-4249-88C4-26DDD385BD2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D0E4-3234-44B6-9CA6-44E7F3ABBCE6}" type="slidenum">
              <a:rPr lang="en-US" smtClean="0"/>
              <a:t>‹#›</a:t>
            </a:fld>
            <a:endParaRPr lang="en-US"/>
          </a:p>
        </p:txBody>
      </p:sp>
    </p:spTree>
    <p:extLst>
      <p:ext uri="{BB962C8B-B14F-4D97-AF65-F5344CB8AC3E}">
        <p14:creationId xmlns:p14="http://schemas.microsoft.com/office/powerpoint/2010/main" val="288050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61B03-A5DC-4249-88C4-26DDD385BD26}" type="datetimeFigureOut">
              <a:rPr lang="en-US" smtClean="0"/>
              <a:t>5/16/2020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1D0E4-3234-44B6-9CA6-44E7F3ABBCE6}" type="slidenum">
              <a:rPr lang="en-US" smtClean="0"/>
              <a:t>‹#›</a:t>
            </a:fld>
            <a:endParaRPr lang="en-US"/>
          </a:p>
        </p:txBody>
      </p:sp>
    </p:spTree>
    <p:extLst>
      <p:ext uri="{BB962C8B-B14F-4D97-AF65-F5344CB8AC3E}">
        <p14:creationId xmlns:p14="http://schemas.microsoft.com/office/powerpoint/2010/main" val="40409963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group of clouds in the dark&#10;&#10;Description automatically generated">
            <a:extLst>
              <a:ext uri="{FF2B5EF4-FFF2-40B4-BE49-F238E27FC236}">
                <a16:creationId xmlns:a16="http://schemas.microsoft.com/office/drawing/2014/main" id="{391236F5-92E7-4D58-9989-3182C471A7C2}"/>
              </a:ext>
            </a:extLst>
          </p:cNvPr>
          <p:cNvPicPr>
            <a:picLocks noChangeAspect="1"/>
          </p:cNvPicPr>
          <p:nvPr/>
        </p:nvPicPr>
        <p:blipFill rotWithShape="1">
          <a:blip r:embed="rId2">
            <a:extLst>
              <a:ext uri="{28A0092B-C50C-407E-A947-70E740481C1C}">
                <a14:useLocalDpi xmlns:a14="http://schemas.microsoft.com/office/drawing/2010/main" val="0"/>
              </a:ext>
            </a:extLst>
          </a:blip>
          <a:srcRect b="1368"/>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6" name="Rectangle 5">
            <a:extLst>
              <a:ext uri="{FF2B5EF4-FFF2-40B4-BE49-F238E27FC236}">
                <a16:creationId xmlns:a16="http://schemas.microsoft.com/office/drawing/2014/main" id="{D4AF48A9-A18B-49F9-A6C4-A43040B16284}"/>
              </a:ext>
            </a:extLst>
          </p:cNvPr>
          <p:cNvSpPr/>
          <p:nvPr/>
        </p:nvSpPr>
        <p:spPr>
          <a:xfrm>
            <a:off x="3210376" y="6062204"/>
            <a:ext cx="8981624" cy="740203"/>
          </a:xfrm>
          <a:prstGeom prst="rect">
            <a:avLst/>
          </a:prstGeom>
        </p:spPr>
        <p:txBody>
          <a:bodyPr wrap="square">
            <a:spAutoFit/>
          </a:bodyPr>
          <a:lstStyle/>
          <a:p>
            <a:pPr algn="ctr">
              <a:lnSpc>
                <a:spcPct val="107000"/>
              </a:lnSpc>
            </a:pPr>
            <a:r>
              <a:rPr lang="en-US" sz="4000" b="1" dirty="0">
                <a:latin typeface="Ink Free" panose="03080402000500000000" pitchFamily="66" charset="0"/>
                <a:ea typeface="Calibri" panose="020F0502020204030204" pitchFamily="34" charset="0"/>
                <a:cs typeface="Times New Roman" panose="02020603050405020304" pitchFamily="18" charset="0"/>
              </a:rPr>
              <a:t>You are not under law but under grace </a:t>
            </a:r>
            <a:endParaRPr lang="en-US" sz="40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783413F8-9CEC-4099-B07C-31F6D48978A1}"/>
              </a:ext>
            </a:extLst>
          </p:cNvPr>
          <p:cNvSpPr/>
          <p:nvPr/>
        </p:nvSpPr>
        <p:spPr>
          <a:xfrm>
            <a:off x="316828" y="325464"/>
            <a:ext cx="5464993" cy="1870640"/>
          </a:xfrm>
          <a:prstGeom prst="rect">
            <a:avLst/>
          </a:prstGeom>
        </p:spPr>
        <p:txBody>
          <a:bodyPr wrap="square">
            <a:spAutoFit/>
          </a:bodyPr>
          <a:lstStyle/>
          <a:p>
            <a:pPr algn="ctr">
              <a:lnSpc>
                <a:spcPct val="107000"/>
              </a:lnSpc>
            </a:pPr>
            <a:r>
              <a:rPr lang="en-US" sz="5400" dirty="0">
                <a:solidFill>
                  <a:srgbClr val="FFC000"/>
                </a:solidFill>
                <a:effectLst>
                  <a:outerShdw blurRad="50800" dist="50800" dir="5400000" algn="ctr" rotWithShape="0">
                    <a:schemeClr val="bg1"/>
                  </a:outerShdw>
                </a:effectLst>
                <a:latin typeface="Modern Love" panose="04090805081005020601" pitchFamily="82" charset="0"/>
                <a:ea typeface="Calibri" panose="020F0502020204030204" pitchFamily="34" charset="0"/>
                <a:cs typeface="Times New Roman" panose="02020603050405020304" pitchFamily="18" charset="0"/>
              </a:rPr>
              <a:t>Living in a new dimension </a:t>
            </a:r>
          </a:p>
        </p:txBody>
      </p:sp>
      <p:sp>
        <p:nvSpPr>
          <p:cNvPr id="8" name="Rectangle 7">
            <a:extLst>
              <a:ext uri="{FF2B5EF4-FFF2-40B4-BE49-F238E27FC236}">
                <a16:creationId xmlns:a16="http://schemas.microsoft.com/office/drawing/2014/main" id="{024BC264-9EA7-421B-BD43-CA7BB60D093A}"/>
              </a:ext>
            </a:extLst>
          </p:cNvPr>
          <p:cNvSpPr/>
          <p:nvPr/>
        </p:nvSpPr>
        <p:spPr>
          <a:xfrm>
            <a:off x="7465273" y="3929956"/>
            <a:ext cx="2989921" cy="707886"/>
          </a:xfrm>
          <a:prstGeom prst="rect">
            <a:avLst/>
          </a:prstGeom>
        </p:spPr>
        <p:txBody>
          <a:bodyPr wrap="none">
            <a:spAutoFit/>
          </a:bodyPr>
          <a:lstStyle/>
          <a:p>
            <a:r>
              <a:rPr lang="en-US" sz="4000" b="1" dirty="0">
                <a:solidFill>
                  <a:srgbClr val="FFC000"/>
                </a:solidFill>
                <a:effectLst>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Romans 6:14</a:t>
            </a:r>
            <a:endParaRPr lang="en-US" sz="4000" b="1" dirty="0">
              <a:solidFill>
                <a:srgbClr val="FFC000"/>
              </a:solidFill>
              <a:effectLst>
                <a:outerShdw blurRad="50800" dist="50800" dir="5400000" algn="ctr" rotWithShape="0">
                  <a:schemeClr val="bg1"/>
                </a:outerShdw>
              </a:effectLst>
              <a:latin typeface="Ink Free" panose="03080402000500000000" pitchFamily="66" charset="0"/>
            </a:endParaRPr>
          </a:p>
        </p:txBody>
      </p:sp>
    </p:spTree>
    <p:extLst>
      <p:ext uri="{BB962C8B-B14F-4D97-AF65-F5344CB8AC3E}">
        <p14:creationId xmlns:p14="http://schemas.microsoft.com/office/powerpoint/2010/main" val="97174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EC3E61-D02B-402A-AD30-BF46739F62D0}"/>
              </a:ext>
            </a:extLst>
          </p:cNvPr>
          <p:cNvSpPr/>
          <p:nvPr/>
        </p:nvSpPr>
        <p:spPr>
          <a:xfrm>
            <a:off x="0" y="753652"/>
            <a:ext cx="12192000" cy="5350696"/>
          </a:xfrm>
          <a:prstGeom prst="rect">
            <a:avLst/>
          </a:prstGeom>
        </p:spPr>
        <p:txBody>
          <a:bodyPr wrap="square">
            <a:spAutoFit/>
          </a:bodyPr>
          <a:lstStyle/>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What shall I say to this? Should I live under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the same roof as Sin just so that there will be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a superabundance of Grace?   Ridiculous!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 forever left the dominion of sin; how can I say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it’s still my home? It is quite clear that when I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was immersed into Christ Jesus I was plunged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into his death and bonded to every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benefit of his death. </a:t>
            </a:r>
          </a:p>
        </p:txBody>
      </p:sp>
    </p:spTree>
    <p:extLst>
      <p:ext uri="{BB962C8B-B14F-4D97-AF65-F5344CB8AC3E}">
        <p14:creationId xmlns:p14="http://schemas.microsoft.com/office/powerpoint/2010/main" val="98082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C71E05-836D-4B59-928D-AD9C4FB52A78}"/>
              </a:ext>
            </a:extLst>
          </p:cNvPr>
          <p:cNvSpPr/>
          <p:nvPr/>
        </p:nvSpPr>
        <p:spPr>
          <a:xfrm>
            <a:off x="0" y="424331"/>
            <a:ext cx="12192000" cy="6009337"/>
          </a:xfrm>
          <a:prstGeom prst="rect">
            <a:avLst/>
          </a:prstGeom>
        </p:spPr>
        <p:txBody>
          <a:bodyPr wrap="square">
            <a:spAutoFit/>
          </a:bodyPr>
          <a:lstStyle/>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Let me connect the dots for you: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Through a dipping under water,</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 I was buried with him into death.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This began a total separation from my old life.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Christ was raised, out from the dead,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by the magnificent majesty of the Father.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In exactly the same way, I am also</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 raised up like him, so that I might live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my new life in a uniquely new way. </a:t>
            </a:r>
          </a:p>
        </p:txBody>
      </p:sp>
    </p:spTree>
    <p:extLst>
      <p:ext uri="{BB962C8B-B14F-4D97-AF65-F5344CB8AC3E}">
        <p14:creationId xmlns:p14="http://schemas.microsoft.com/office/powerpoint/2010/main" val="225687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6FEF19-A587-4457-AAF1-2B7076A91088}"/>
              </a:ext>
            </a:extLst>
          </p:cNvPr>
          <p:cNvSpPr/>
          <p:nvPr/>
        </p:nvSpPr>
        <p:spPr>
          <a:xfrm>
            <a:off x="0" y="318977"/>
            <a:ext cx="12383386" cy="6338979"/>
          </a:xfrm>
          <a:prstGeom prst="rect">
            <a:avLst/>
          </a:prstGeom>
        </p:spPr>
        <p:txBody>
          <a:bodyPr wrap="square">
            <a:spAutoFit/>
          </a:bodyPr>
          <a:lstStyle/>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In view of the fact that my baptism intertwined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with him into a mirror image of his death,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I will certainly experience a similar likeness of his resurrection. Thus experiencing this: the “old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was crucified with him. The expressed purpose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of that crucifixion was so that the life of “Selfish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might be completely defective thus I am no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longer slavishly devoted to “Sinful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For having experienced this death, God’s judgement pronounced me “just-as-if-I-had-never-sinned.”</a:t>
            </a:r>
          </a:p>
        </p:txBody>
      </p:sp>
    </p:spTree>
    <p:extLst>
      <p:ext uri="{BB962C8B-B14F-4D97-AF65-F5344CB8AC3E}">
        <p14:creationId xmlns:p14="http://schemas.microsoft.com/office/powerpoint/2010/main" val="304091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60AC8A-F608-4855-B8DF-6A8488AF1D64}"/>
              </a:ext>
            </a:extLst>
          </p:cNvPr>
          <p:cNvSpPr/>
          <p:nvPr/>
        </p:nvSpPr>
        <p:spPr>
          <a:xfrm>
            <a:off x="0" y="372426"/>
            <a:ext cx="12192000" cy="6113148"/>
          </a:xfrm>
          <a:prstGeom prst="rect">
            <a:avLst/>
          </a:prstGeom>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On top of all of this, if I in fact died with Christ, I am firmly persuaded and am confident that I will also live with him.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For I have come to grasp that Christ, having been raised up from the dead will never face death again.  He is outside of death’s jurisdiction and is no longer under its rule.  The death Christ died was a one-time-death, but now, the life he currently lives, he lives oriented to God. So in the same way, I consider and think of “Selfish-Me” as truly a lifeless corpse in regard to “Sinful-me.” But indeed, now I live oriented with eyes toward God while implanted in Christ Jesus.</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5383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C0B2C0-B058-4925-8D51-FA3EF7C3F2E2}"/>
              </a:ext>
            </a:extLst>
          </p:cNvPr>
          <p:cNvSpPr/>
          <p:nvPr/>
        </p:nvSpPr>
        <p:spPr>
          <a:xfrm>
            <a:off x="29030" y="372426"/>
            <a:ext cx="12192000" cy="6728701"/>
          </a:xfrm>
          <a:prstGeom prst="rect">
            <a:avLst/>
          </a:prstGeom>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This is how it all comes together: I must not allow for any possibility for “Sinful-Me” to be King and pay attention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and comply to the urges, feelings and passionate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longings of my physical body. </a:t>
            </a:r>
            <a:r>
              <a:rPr lang="en-US" sz="3600" b="1" dirty="0">
                <a:latin typeface="Tempus Sans ITC" panose="04020404030D07020202" pitchFamily="82" charset="0"/>
              </a:rPr>
              <a:t>Neither will I keep on pampering any part of my personality using it as a </a:t>
            </a:r>
          </a:p>
          <a:p>
            <a:pPr algn="ctr">
              <a:lnSpc>
                <a:spcPct val="107000"/>
              </a:lnSpc>
              <a:spcAft>
                <a:spcPts val="800"/>
              </a:spcAft>
            </a:pPr>
            <a:r>
              <a:rPr lang="en-US" sz="3600" b="1" dirty="0">
                <a:latin typeface="Tempus Sans ITC" panose="04020404030D07020202" pitchFamily="82" charset="0"/>
              </a:rPr>
              <a:t>weapon or excuse toward hurtful living centered in </a:t>
            </a:r>
          </a:p>
          <a:p>
            <a:pPr algn="ctr">
              <a:lnSpc>
                <a:spcPct val="107000"/>
              </a:lnSpc>
              <a:spcAft>
                <a:spcPts val="800"/>
              </a:spcAft>
            </a:pPr>
            <a:r>
              <a:rPr lang="en-US" sz="3600" b="1" dirty="0">
                <a:latin typeface="Tempus Sans ITC" panose="04020404030D07020202" pitchFamily="82" charset="0"/>
              </a:rPr>
              <a:t>“Sinful Me”. Rather I will yield myself to God just as </a:t>
            </a:r>
          </a:p>
          <a:p>
            <a:pPr algn="ctr">
              <a:lnSpc>
                <a:spcPct val="107000"/>
              </a:lnSpc>
              <a:spcAft>
                <a:spcPts val="800"/>
              </a:spcAft>
            </a:pPr>
            <a:r>
              <a:rPr lang="en-US" sz="3600" b="1" dirty="0">
                <a:latin typeface="Tempus Sans ITC" panose="04020404030D07020202" pitchFamily="82" charset="0"/>
              </a:rPr>
              <a:t>if I was snatched out of death to Living! My whole </a:t>
            </a:r>
          </a:p>
          <a:p>
            <a:pPr algn="ctr">
              <a:lnSpc>
                <a:spcPct val="107000"/>
              </a:lnSpc>
              <a:spcAft>
                <a:spcPts val="800"/>
              </a:spcAft>
            </a:pPr>
            <a:r>
              <a:rPr lang="en-US" sz="3600" b="1" dirty="0">
                <a:latin typeface="Tempus Sans ITC" panose="04020404030D07020202" pitchFamily="82" charset="0"/>
              </a:rPr>
              <a:t>personality as a tool of right conduct oriented toward God</a:t>
            </a:r>
          </a:p>
          <a:p>
            <a:pPr algn="ctr">
              <a:lnSpc>
                <a:spcPct val="107000"/>
              </a:lnSpc>
              <a:spcAft>
                <a:spcPts val="800"/>
              </a:spcAft>
            </a:pP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9809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A000C5-D69B-439E-9713-8CD6425CDEA9}"/>
              </a:ext>
            </a:extLst>
          </p:cNvPr>
          <p:cNvSpPr/>
          <p:nvPr/>
        </p:nvSpPr>
        <p:spPr>
          <a:xfrm>
            <a:off x="0" y="1342894"/>
            <a:ext cx="12192000" cy="3456972"/>
          </a:xfrm>
          <a:prstGeom prst="rect">
            <a:avLst/>
          </a:prstGeom>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Because of this, it rules out as fact that sin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will ever dominate me. For I am in no way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under the rule of any kind of law.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I am subject to the power of God’s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kindness, love and blessing.</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295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white background&#10;&#10;Description automatically generated">
            <a:extLst>
              <a:ext uri="{FF2B5EF4-FFF2-40B4-BE49-F238E27FC236}">
                <a16:creationId xmlns:a16="http://schemas.microsoft.com/office/drawing/2014/main" id="{C25E2064-CFE1-4B38-9FD8-453E6B044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804219" cy="4097215"/>
          </a:xfrm>
          <a:prstGeom prst="rect">
            <a:avLst/>
          </a:prstGeom>
        </p:spPr>
      </p:pic>
    </p:spTree>
    <p:extLst>
      <p:ext uri="{BB962C8B-B14F-4D97-AF65-F5344CB8AC3E}">
        <p14:creationId xmlns:p14="http://schemas.microsoft.com/office/powerpoint/2010/main" val="130142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text on a white background&#10;&#10;Description automatically generated">
            <a:extLst>
              <a:ext uri="{FF2B5EF4-FFF2-40B4-BE49-F238E27FC236}">
                <a16:creationId xmlns:a16="http://schemas.microsoft.com/office/drawing/2014/main" id="{92EE5CB0-2CF1-482F-AF93-C2B210737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804219" cy="4097215"/>
          </a:xfrm>
          <a:prstGeom prst="rect">
            <a:avLst/>
          </a:prstGeom>
        </p:spPr>
      </p:pic>
      <p:sp>
        <p:nvSpPr>
          <p:cNvPr id="3" name="TextBox 2">
            <a:extLst>
              <a:ext uri="{FF2B5EF4-FFF2-40B4-BE49-F238E27FC236}">
                <a16:creationId xmlns:a16="http://schemas.microsoft.com/office/drawing/2014/main" id="{8892EE18-2D02-47F4-AE8E-B0A7ED7A7999}"/>
              </a:ext>
            </a:extLst>
          </p:cNvPr>
          <p:cNvSpPr txBox="1"/>
          <p:nvPr/>
        </p:nvSpPr>
        <p:spPr>
          <a:xfrm>
            <a:off x="7804219" y="787791"/>
            <a:ext cx="4387781" cy="2123658"/>
          </a:xfrm>
          <a:prstGeom prst="rect">
            <a:avLst/>
          </a:prstGeom>
          <a:noFill/>
        </p:spPr>
        <p:txBody>
          <a:bodyPr wrap="square" rtlCol="0">
            <a:spAutoFit/>
          </a:bodyPr>
          <a:lstStyle/>
          <a:p>
            <a:pPr algn="ctr"/>
            <a:r>
              <a:rPr lang="en-US" sz="4400" b="1" dirty="0">
                <a:latin typeface="Ink Free" panose="03080402000500000000" pitchFamily="66" charset="0"/>
              </a:rPr>
              <a:t>A new dimension:</a:t>
            </a:r>
          </a:p>
          <a:p>
            <a:pPr algn="ctr"/>
            <a:r>
              <a:rPr lang="en-US" sz="4400" b="1" dirty="0">
                <a:solidFill>
                  <a:srgbClr val="FFFF00"/>
                </a:solidFill>
                <a:latin typeface="Ink Free" panose="03080402000500000000" pitchFamily="66" charset="0"/>
              </a:rPr>
              <a:t>The dimension of Grace</a:t>
            </a:r>
          </a:p>
        </p:txBody>
      </p:sp>
      <p:sp>
        <p:nvSpPr>
          <p:cNvPr id="4" name="TextBox 3">
            <a:extLst>
              <a:ext uri="{FF2B5EF4-FFF2-40B4-BE49-F238E27FC236}">
                <a16:creationId xmlns:a16="http://schemas.microsoft.com/office/drawing/2014/main" id="{E5AFDAFC-B232-4841-AFF5-48AB351340A7}"/>
              </a:ext>
            </a:extLst>
          </p:cNvPr>
          <p:cNvSpPr txBox="1"/>
          <p:nvPr/>
        </p:nvSpPr>
        <p:spPr>
          <a:xfrm>
            <a:off x="1" y="4414911"/>
            <a:ext cx="12192000" cy="2123658"/>
          </a:xfrm>
          <a:prstGeom prst="rect">
            <a:avLst/>
          </a:prstGeom>
          <a:noFill/>
        </p:spPr>
        <p:txBody>
          <a:bodyPr wrap="square" rtlCol="0">
            <a:spAutoFit/>
          </a:bodyPr>
          <a:lstStyle/>
          <a:p>
            <a:pPr algn="ctr"/>
            <a:r>
              <a:rPr lang="en-US" sz="4400" b="1" dirty="0">
                <a:latin typeface="Ink Free" panose="03080402000500000000" pitchFamily="66" charset="0"/>
              </a:rPr>
              <a:t>For sin shall not be your master, because </a:t>
            </a:r>
          </a:p>
          <a:p>
            <a:pPr algn="ctr"/>
            <a:r>
              <a:rPr lang="en-US" sz="4400" b="1" dirty="0">
                <a:latin typeface="Ink Free" panose="03080402000500000000" pitchFamily="66" charset="0"/>
              </a:rPr>
              <a:t>you are not under law, but under grace</a:t>
            </a:r>
          </a:p>
          <a:p>
            <a:pPr algn="ctr"/>
            <a:r>
              <a:rPr lang="en-US" sz="4400" b="1" dirty="0">
                <a:solidFill>
                  <a:srgbClr val="FFFF00"/>
                </a:solidFill>
                <a:latin typeface="Ink Free" panose="03080402000500000000" pitchFamily="66" charset="0"/>
              </a:rPr>
              <a:t>Romans 6:14</a:t>
            </a:r>
          </a:p>
        </p:txBody>
      </p:sp>
    </p:spTree>
    <p:extLst>
      <p:ext uri="{BB962C8B-B14F-4D97-AF65-F5344CB8AC3E}">
        <p14:creationId xmlns:p14="http://schemas.microsoft.com/office/powerpoint/2010/main" val="132716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water, body, bridge, red&#10;&#10;Description automatically generated">
            <a:extLst>
              <a:ext uri="{FF2B5EF4-FFF2-40B4-BE49-F238E27FC236}">
                <a16:creationId xmlns:a16="http://schemas.microsoft.com/office/drawing/2014/main" id="{C7F988A1-EFE3-452A-BEFF-E0AA82BE4E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194" y="1938005"/>
            <a:ext cx="5344154" cy="4021476"/>
          </a:xfrm>
          <a:prstGeom prst="rect">
            <a:avLst/>
          </a:prstGeom>
          <a:ln>
            <a:noFill/>
          </a:ln>
          <a:effectLst>
            <a:softEdge rad="112500"/>
          </a:effectLst>
          <a:scene3d>
            <a:camera prst="orthographicFront"/>
            <a:lightRig rig="threePt" dir="t"/>
          </a:scene3d>
          <a:sp3d>
            <a:bevelT prst="angle"/>
          </a:sp3d>
        </p:spPr>
      </p:pic>
      <p:sp>
        <p:nvSpPr>
          <p:cNvPr id="8" name="Flowchart: Connector 7">
            <a:extLst>
              <a:ext uri="{FF2B5EF4-FFF2-40B4-BE49-F238E27FC236}">
                <a16:creationId xmlns:a16="http://schemas.microsoft.com/office/drawing/2014/main" id="{F4C4A5BB-075B-4B81-8E95-0F85E563201D}"/>
              </a:ext>
            </a:extLst>
          </p:cNvPr>
          <p:cNvSpPr/>
          <p:nvPr/>
        </p:nvSpPr>
        <p:spPr>
          <a:xfrm>
            <a:off x="268856" y="1482616"/>
            <a:ext cx="5484830" cy="5016657"/>
          </a:xfrm>
          <a:prstGeom prst="flowChartConnector">
            <a:avLst/>
          </a:prstGeom>
          <a:noFill/>
          <a:ln w="76200">
            <a:solidFill>
              <a:srgbClr val="FF0000"/>
            </a:solidFill>
          </a:ln>
          <a:effectLst>
            <a:glow rad="228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4BAFA1A-626F-4176-BE07-44276F45F376}"/>
              </a:ext>
            </a:extLst>
          </p:cNvPr>
          <p:cNvSpPr/>
          <p:nvPr/>
        </p:nvSpPr>
        <p:spPr>
          <a:xfrm>
            <a:off x="268855" y="83773"/>
            <a:ext cx="4690708" cy="1398844"/>
          </a:xfrm>
          <a:prstGeom prst="rect">
            <a:avLst/>
          </a:prstGeom>
          <a:effectLst>
            <a:outerShdw blurRad="50800" dist="50800" dir="5400000" algn="ctr" rotWithShape="0">
              <a:schemeClr val="bg1"/>
            </a:outerShdw>
          </a:effectLst>
        </p:spPr>
        <p:txBody>
          <a:bodyPr wrap="none">
            <a:spAutoFit/>
          </a:bodyPr>
          <a:lstStyle/>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The place of reality: </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the new dimension</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9" name="Flowchart: Connector 8">
            <a:extLst>
              <a:ext uri="{FF2B5EF4-FFF2-40B4-BE49-F238E27FC236}">
                <a16:creationId xmlns:a16="http://schemas.microsoft.com/office/drawing/2014/main" id="{1FF845F5-758A-4369-9021-ABC43998AC25}"/>
              </a:ext>
            </a:extLst>
          </p:cNvPr>
          <p:cNvSpPr/>
          <p:nvPr/>
        </p:nvSpPr>
        <p:spPr>
          <a:xfrm>
            <a:off x="7596554" y="425195"/>
            <a:ext cx="4147623" cy="3795113"/>
          </a:xfrm>
          <a:prstGeom prst="flowChartConnector">
            <a:avLst/>
          </a:prstGeom>
          <a:noFill/>
          <a:ln w="76200">
            <a:solidFill>
              <a:srgbClr val="7030A0"/>
            </a:solidFill>
          </a:ln>
          <a:effectLst>
            <a:glow rad="228600">
              <a:schemeClr val="accent1">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9E5578B-2948-45E3-94C1-0E826ECB214B}"/>
              </a:ext>
            </a:extLst>
          </p:cNvPr>
          <p:cNvSpPr/>
          <p:nvPr/>
        </p:nvSpPr>
        <p:spPr>
          <a:xfrm rot="21110654">
            <a:off x="8463827" y="1460062"/>
            <a:ext cx="2048959" cy="1388072"/>
          </a:xfrm>
          <a:prstGeom prst="rect">
            <a:avLst/>
          </a:prstGeom>
          <a:effectLst>
            <a:outerShdw blurRad="50800" dist="50800" dir="5400000" algn="ctr" rotWithShape="0">
              <a:schemeClr val="bg1"/>
            </a:outerShdw>
          </a:effectLst>
        </p:spPr>
        <p:txBody>
          <a:bodyPr wrap="none">
            <a:spAutoFit/>
          </a:bodyPr>
          <a:lstStyle/>
          <a:p>
            <a:pPr marR="0" lvl="0" algn="ctr">
              <a:lnSpc>
                <a:spcPct val="107000"/>
              </a:lnSpc>
              <a:spcBef>
                <a:spcPts val="0"/>
              </a:spcBef>
              <a:spcAft>
                <a:spcPts val="0"/>
              </a:spcAft>
            </a:pPr>
            <a:r>
              <a:rPr lang="en-US" sz="8000" b="1" dirty="0">
                <a:latin typeface="Chiller" panose="04020404031007020602" pitchFamily="82" charset="0"/>
                <a:ea typeface="Calibri" panose="020F0502020204030204" pitchFamily="34" charset="0"/>
                <a:cs typeface="Times New Roman" panose="02020603050405020304" pitchFamily="18" charset="0"/>
              </a:rPr>
              <a:t>In Sin</a:t>
            </a:r>
            <a:endParaRPr lang="en-US" sz="8000" dirty="0">
              <a:effectLst/>
              <a:latin typeface="Chiller" panose="04020404031007020602" pitchFamily="82" charset="0"/>
              <a:ea typeface="Calibri" panose="020F0502020204030204" pitchFamily="34" charset="0"/>
              <a:cs typeface="Times New Roman" panose="02020603050405020304" pitchFamily="18" charset="0"/>
            </a:endParaRPr>
          </a:p>
        </p:txBody>
      </p:sp>
      <p:sp>
        <p:nvSpPr>
          <p:cNvPr id="11" name="Arrow: Curved Left 10">
            <a:extLst>
              <a:ext uri="{FF2B5EF4-FFF2-40B4-BE49-F238E27FC236}">
                <a16:creationId xmlns:a16="http://schemas.microsoft.com/office/drawing/2014/main" id="{862F4ADD-D19B-40E6-8B0B-096A08378D96}"/>
              </a:ext>
            </a:extLst>
          </p:cNvPr>
          <p:cNvSpPr/>
          <p:nvPr/>
        </p:nvSpPr>
        <p:spPr>
          <a:xfrm rot="4751072">
            <a:off x="6836603" y="1941418"/>
            <a:ext cx="1350499" cy="697016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BF05562F-319D-442E-AB2C-F96500B82DB4}"/>
              </a:ext>
            </a:extLst>
          </p:cNvPr>
          <p:cNvSpPr/>
          <p:nvPr/>
        </p:nvSpPr>
        <p:spPr>
          <a:xfrm>
            <a:off x="5222338" y="4312300"/>
            <a:ext cx="5040921" cy="1647182"/>
          </a:xfrm>
          <a:prstGeom prst="rect">
            <a:avLst/>
          </a:prstGeom>
        </p:spPr>
        <p:txBody>
          <a:bodyPr wrap="square">
            <a:spAutoFit/>
          </a:bodyPr>
          <a:lstStyle/>
          <a:p>
            <a:pPr marR="0" lvl="0" algn="ctr">
              <a:lnSpc>
                <a:spcPct val="107000"/>
              </a:lnSpc>
              <a:spcBef>
                <a:spcPts val="0"/>
              </a:spcBef>
              <a:spcAft>
                <a:spcPts val="0"/>
              </a:spcAft>
            </a:pPr>
            <a:r>
              <a:rPr lang="en-US"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…we died to sin; how can </a:t>
            </a:r>
          </a:p>
          <a:p>
            <a:pPr marR="0" lvl="0" algn="ctr">
              <a:lnSpc>
                <a:spcPct val="107000"/>
              </a:lnSpc>
              <a:spcBef>
                <a:spcPts val="0"/>
              </a:spcBef>
              <a:spcAft>
                <a:spcPts val="0"/>
              </a:spcAft>
            </a:pPr>
            <a:r>
              <a:rPr lang="en-US"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we </a:t>
            </a:r>
            <a:r>
              <a:rPr lang="en-US" sz="3200"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live in it</a:t>
            </a:r>
            <a:r>
              <a:rPr lang="en-US"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any longer?”</a:t>
            </a:r>
          </a:p>
          <a:p>
            <a:pPr marR="0" lvl="0" algn="ctr">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6:2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A9561CD7-C8B6-47CF-8C8B-8E2A9834F546}"/>
              </a:ext>
            </a:extLst>
          </p:cNvPr>
          <p:cNvSpPr/>
          <p:nvPr/>
        </p:nvSpPr>
        <p:spPr>
          <a:xfrm>
            <a:off x="633831" y="2341939"/>
            <a:ext cx="4588508" cy="3754939"/>
          </a:xfrm>
          <a:prstGeom prst="rect">
            <a:avLst/>
          </a:prstGeom>
        </p:spPr>
        <p:txBody>
          <a:bodyPr wrap="square">
            <a:spAutoFit/>
          </a:bodyPr>
          <a:lstStyle/>
          <a:p>
            <a:pPr marR="0" lvl="0" algn="ctr">
              <a:lnSpc>
                <a:spcPct val="107000"/>
              </a:lnSpc>
              <a:spcBef>
                <a:spcPts val="0"/>
              </a:spcBef>
              <a:spcAft>
                <a:spcPts val="0"/>
              </a:spcAft>
            </a:pPr>
            <a:r>
              <a:rPr lang="en-US"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“Don’t you know that all of us who </a:t>
            </a:r>
            <a:r>
              <a:rPr lang="en-US" sz="3200"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were baptized</a:t>
            </a:r>
          </a:p>
          <a:p>
            <a:pPr marR="0" lvl="0" algn="ctr">
              <a:lnSpc>
                <a:spcPct val="107000"/>
              </a:lnSpc>
              <a:spcBef>
                <a:spcPts val="0"/>
              </a:spcBef>
              <a:spcAft>
                <a:spcPts val="0"/>
              </a:spcAft>
            </a:pPr>
            <a:endParaRPr lang="en-US" sz="3200"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endParaRPr lang="en-US" sz="3200"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3200"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into Christ Jesus</a:t>
            </a:r>
            <a:r>
              <a:rPr lang="en-US"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were baptized into his death?”</a:t>
            </a:r>
          </a:p>
          <a:p>
            <a:pPr marR="0" lvl="0" algn="ctr">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6:3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7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water, body, bridge, red&#10;&#10;Description automatically generated">
            <a:extLst>
              <a:ext uri="{FF2B5EF4-FFF2-40B4-BE49-F238E27FC236}">
                <a16:creationId xmlns:a16="http://schemas.microsoft.com/office/drawing/2014/main" id="{78C2EB68-3307-46AF-894B-A892FBB2C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5255" y="877418"/>
            <a:ext cx="5958585" cy="4483835"/>
          </a:xfrm>
          <a:prstGeom prst="rect">
            <a:avLst/>
          </a:prstGeom>
          <a:ln>
            <a:noFill/>
          </a:ln>
          <a:effectLst>
            <a:softEdge rad="112500"/>
          </a:effectLst>
          <a:scene3d>
            <a:camera prst="orthographicFront"/>
            <a:lightRig rig="threePt" dir="t"/>
          </a:scene3d>
          <a:sp3d>
            <a:bevelT prst="angle"/>
          </a:sp3d>
        </p:spPr>
      </p:pic>
      <p:sp>
        <p:nvSpPr>
          <p:cNvPr id="3" name="Flowchart: Connector 2">
            <a:extLst>
              <a:ext uri="{FF2B5EF4-FFF2-40B4-BE49-F238E27FC236}">
                <a16:creationId xmlns:a16="http://schemas.microsoft.com/office/drawing/2014/main" id="{B25AF4F9-512B-47BB-A757-7BC7A1773A03}"/>
              </a:ext>
            </a:extLst>
          </p:cNvPr>
          <p:cNvSpPr/>
          <p:nvPr/>
        </p:nvSpPr>
        <p:spPr>
          <a:xfrm>
            <a:off x="5684918" y="422030"/>
            <a:ext cx="5934996" cy="5593434"/>
          </a:xfrm>
          <a:prstGeom prst="flowChartConnector">
            <a:avLst/>
          </a:prstGeom>
          <a:noFill/>
          <a:ln w="76200">
            <a:solidFill>
              <a:srgbClr val="FF0000"/>
            </a:solidFill>
          </a:ln>
          <a:effectLst>
            <a:glow rad="228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B006E17-A214-4C4B-8AE7-EF47BC0D32C7}"/>
              </a:ext>
            </a:extLst>
          </p:cNvPr>
          <p:cNvSpPr/>
          <p:nvPr/>
        </p:nvSpPr>
        <p:spPr>
          <a:xfrm>
            <a:off x="87720" y="4777618"/>
            <a:ext cx="5420665" cy="1731436"/>
          </a:xfrm>
          <a:prstGeom prst="rect">
            <a:avLst/>
          </a:prstGeom>
          <a:ln w="28575">
            <a:solidFill>
              <a:srgbClr val="FFC000"/>
            </a:solidFill>
          </a:ln>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Use your personality to </a:t>
            </a:r>
          </a:p>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do what is right </a:t>
            </a:r>
          </a:p>
          <a:p>
            <a:pPr marR="0" lvl="0" algn="ctr">
              <a:lnSpc>
                <a:spcPct val="107000"/>
              </a:lnSpc>
              <a:spcBef>
                <a:spcPts val="0"/>
              </a:spcBef>
              <a:spcAft>
                <a:spcPts val="0"/>
              </a:spcAft>
            </a:pPr>
            <a:r>
              <a:rPr lang="en-US" sz="2800" b="1" dirty="0">
                <a:solidFill>
                  <a:srgbClr val="FFFF00"/>
                </a:solidFill>
                <a:effectLst/>
                <a:latin typeface="Ink Free" panose="03080402000500000000" pitchFamily="66" charset="0"/>
                <a:ea typeface="Calibri" panose="020F0502020204030204" pitchFamily="34" charset="0"/>
                <a:cs typeface="Times New Roman" panose="02020603050405020304" pitchFamily="18" charset="0"/>
              </a:rPr>
              <a:t>V. 13</a:t>
            </a:r>
          </a:p>
        </p:txBody>
      </p:sp>
      <p:sp>
        <p:nvSpPr>
          <p:cNvPr id="6" name="TextBox 5">
            <a:extLst>
              <a:ext uri="{FF2B5EF4-FFF2-40B4-BE49-F238E27FC236}">
                <a16:creationId xmlns:a16="http://schemas.microsoft.com/office/drawing/2014/main" id="{5E87CB8C-F610-4C76-8781-F7D9331E8329}"/>
              </a:ext>
            </a:extLst>
          </p:cNvPr>
          <p:cNvSpPr txBox="1"/>
          <p:nvPr/>
        </p:nvSpPr>
        <p:spPr>
          <a:xfrm>
            <a:off x="6458525" y="3770142"/>
            <a:ext cx="4387781" cy="769441"/>
          </a:xfrm>
          <a:prstGeom prst="rect">
            <a:avLst/>
          </a:prstGeom>
          <a:noFill/>
          <a:effectLst>
            <a:outerShdw blurRad="50800" dist="50800" dir="5400000" algn="ctr" rotWithShape="0">
              <a:schemeClr val="bg1"/>
            </a:outerShdw>
          </a:effectLst>
        </p:spPr>
        <p:txBody>
          <a:bodyPr wrap="square" rtlCol="0">
            <a:spAutoFit/>
          </a:bodyPr>
          <a:lstStyle/>
          <a:p>
            <a:pPr algn="ctr"/>
            <a:r>
              <a:rPr lang="en-US" sz="4400" b="1" dirty="0">
                <a:solidFill>
                  <a:srgbClr val="FFFF00"/>
                </a:solidFill>
                <a:latin typeface="Ink Free" panose="03080402000500000000" pitchFamily="66" charset="0"/>
              </a:rPr>
              <a:t>Under Grace</a:t>
            </a:r>
          </a:p>
        </p:txBody>
      </p:sp>
      <p:sp>
        <p:nvSpPr>
          <p:cNvPr id="7" name="Rectangle 6">
            <a:extLst>
              <a:ext uri="{FF2B5EF4-FFF2-40B4-BE49-F238E27FC236}">
                <a16:creationId xmlns:a16="http://schemas.microsoft.com/office/drawing/2014/main" id="{4843A6E1-E56C-49A2-8688-4E03EAC17D5B}"/>
              </a:ext>
            </a:extLst>
          </p:cNvPr>
          <p:cNvSpPr/>
          <p:nvPr/>
        </p:nvSpPr>
        <p:spPr>
          <a:xfrm>
            <a:off x="87721" y="236402"/>
            <a:ext cx="5398680" cy="1200329"/>
          </a:xfrm>
          <a:prstGeom prst="rect">
            <a:avLst/>
          </a:prstGeom>
          <a:ln w="28575">
            <a:solidFill>
              <a:srgbClr val="FFFF00"/>
            </a:solidFill>
          </a:ln>
        </p:spPr>
        <p:txBody>
          <a:bodyPr wrap="square">
            <a:spAutoFit/>
          </a:bodyPr>
          <a:lstStyle/>
          <a:p>
            <a:pPr algn="ct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b="1" dirty="0">
                <a:latin typeface="Ink Free" panose="03080402000500000000" pitchFamily="66" charset="0"/>
                <a:ea typeface="Calibri" panose="020F0502020204030204" pitchFamily="34" charset="0"/>
                <a:cs typeface="Times New Roman" panose="02020603050405020304" pitchFamily="18" charset="0"/>
              </a:rPr>
              <a:t>Think differently</a:t>
            </a:r>
          </a:p>
          <a:p>
            <a:pPr algn="ctr"/>
            <a:r>
              <a:rPr lang="en-US" sz="3600" b="1" dirty="0">
                <a:latin typeface="Ink Free" panose="03080402000500000000" pitchFamily="66" charset="0"/>
                <a:ea typeface="Calibri" panose="020F0502020204030204" pitchFamily="34" charset="0"/>
                <a:cs typeface="Times New Roman" panose="02020603050405020304" pitchFamily="18" charset="0"/>
              </a:rPr>
              <a:t> </a:t>
            </a:r>
            <a:r>
              <a:rPr lang="en-US" sz="2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v. 11 </a:t>
            </a:r>
            <a:endParaRPr lang="en-US" sz="2800" b="1" dirty="0">
              <a:solidFill>
                <a:srgbClr val="FFFF00"/>
              </a:solidFill>
              <a:latin typeface="Ink Free" panose="03080402000500000000" pitchFamily="66" charset="0"/>
            </a:endParaRPr>
          </a:p>
        </p:txBody>
      </p:sp>
      <p:sp>
        <p:nvSpPr>
          <p:cNvPr id="8" name="Rectangle 7">
            <a:extLst>
              <a:ext uri="{FF2B5EF4-FFF2-40B4-BE49-F238E27FC236}">
                <a16:creationId xmlns:a16="http://schemas.microsoft.com/office/drawing/2014/main" id="{9B5BBA91-B038-44B2-AFD2-BE97CACED439}"/>
              </a:ext>
            </a:extLst>
          </p:cNvPr>
          <p:cNvSpPr/>
          <p:nvPr/>
        </p:nvSpPr>
        <p:spPr>
          <a:xfrm>
            <a:off x="65737" y="1618857"/>
            <a:ext cx="5420664" cy="1631216"/>
          </a:xfrm>
          <a:prstGeom prst="rect">
            <a:avLst/>
          </a:prstGeom>
          <a:ln w="28575">
            <a:solidFill>
              <a:srgbClr val="00B0F0"/>
            </a:solidFill>
          </a:ln>
        </p:spPr>
        <p:txBody>
          <a:bodyPr wrap="square">
            <a:spAutoFit/>
          </a:bodyPr>
          <a:lstStyle/>
          <a:p>
            <a:pPr algn="ctr"/>
            <a:r>
              <a:rPr lang="en-US" sz="3600" b="1" dirty="0">
                <a:latin typeface="Ink Free" panose="03080402000500000000" pitchFamily="66" charset="0"/>
                <a:ea typeface="Calibri" panose="020F0502020204030204" pitchFamily="34" charset="0"/>
                <a:cs typeface="Times New Roman" panose="02020603050405020304" pitchFamily="18" charset="0"/>
              </a:rPr>
              <a:t>Don’t enthrone </a:t>
            </a:r>
          </a:p>
          <a:p>
            <a:pPr algn="ctr"/>
            <a:r>
              <a:rPr lang="en-US" sz="3600" b="1" dirty="0">
                <a:latin typeface="Ink Free" panose="03080402000500000000" pitchFamily="66" charset="0"/>
                <a:ea typeface="Calibri" panose="020F0502020204030204" pitchFamily="34" charset="0"/>
                <a:cs typeface="Times New Roman" panose="02020603050405020304" pitchFamily="18" charset="0"/>
              </a:rPr>
              <a:t>your passions </a:t>
            </a:r>
          </a:p>
          <a:p>
            <a:pPr algn="ctr"/>
            <a:r>
              <a:rPr lang="en-US" sz="2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v. 12 </a:t>
            </a:r>
            <a:endParaRPr lang="en-US" sz="2800" b="1" dirty="0">
              <a:solidFill>
                <a:srgbClr val="FFFF00"/>
              </a:solidFill>
              <a:latin typeface="Ink Free" panose="03080402000500000000" pitchFamily="66" charset="0"/>
            </a:endParaRPr>
          </a:p>
        </p:txBody>
      </p:sp>
      <p:sp>
        <p:nvSpPr>
          <p:cNvPr id="9" name="Rectangle 8">
            <a:extLst>
              <a:ext uri="{FF2B5EF4-FFF2-40B4-BE49-F238E27FC236}">
                <a16:creationId xmlns:a16="http://schemas.microsoft.com/office/drawing/2014/main" id="{90AFAD73-26BA-4D6F-8A13-4BC72B8F74F0}"/>
              </a:ext>
            </a:extLst>
          </p:cNvPr>
          <p:cNvSpPr/>
          <p:nvPr/>
        </p:nvSpPr>
        <p:spPr>
          <a:xfrm>
            <a:off x="87721" y="3461168"/>
            <a:ext cx="5420664" cy="1077218"/>
          </a:xfrm>
          <a:prstGeom prst="rect">
            <a:avLst/>
          </a:prstGeom>
          <a:ln w="28575">
            <a:solidFill>
              <a:srgbClr val="92D050"/>
            </a:solidFill>
          </a:ln>
        </p:spPr>
        <p:txBody>
          <a:bodyPr wrap="square">
            <a:spAutoFit/>
          </a:bodyPr>
          <a:lstStyle/>
          <a:p>
            <a:pPr algn="ctr"/>
            <a:r>
              <a:rPr lang="en-US" sz="3600" b="1" dirty="0">
                <a:latin typeface="Ink Free" panose="03080402000500000000" pitchFamily="66" charset="0"/>
                <a:ea typeface="Calibri" panose="020F0502020204030204" pitchFamily="34" charset="0"/>
                <a:cs typeface="Times New Roman" panose="02020603050405020304" pitchFamily="18" charset="0"/>
              </a:rPr>
              <a:t>Don’t manipulate others  </a:t>
            </a:r>
            <a:r>
              <a:rPr lang="en-US" sz="2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v.13</a:t>
            </a:r>
            <a:endParaRPr lang="en-US" sz="2800" b="1" dirty="0">
              <a:solidFill>
                <a:srgbClr val="FFFF00"/>
              </a:solidFill>
              <a:latin typeface="Ink Free" panose="03080402000500000000" pitchFamily="66" charset="0"/>
            </a:endParaRPr>
          </a:p>
        </p:txBody>
      </p:sp>
    </p:spTree>
    <p:extLst>
      <p:ext uri="{BB962C8B-B14F-4D97-AF65-F5344CB8AC3E}">
        <p14:creationId xmlns:p14="http://schemas.microsoft.com/office/powerpoint/2010/main" val="395156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water, body, bridge, red&#10;&#10;Description automatically generated">
            <a:extLst>
              <a:ext uri="{FF2B5EF4-FFF2-40B4-BE49-F238E27FC236}">
                <a16:creationId xmlns:a16="http://schemas.microsoft.com/office/drawing/2014/main" id="{4B47AE56-A0FE-40BF-805D-D8B2BB4A5D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1003" y="701591"/>
            <a:ext cx="4330798" cy="3258925"/>
          </a:xfrm>
          <a:prstGeom prst="rect">
            <a:avLst/>
          </a:prstGeom>
          <a:ln>
            <a:noFill/>
          </a:ln>
          <a:effectLst>
            <a:softEdge rad="112500"/>
          </a:effectLst>
          <a:scene3d>
            <a:camera prst="orthographicFront"/>
            <a:lightRig rig="threePt" dir="t"/>
          </a:scene3d>
          <a:sp3d>
            <a:bevelT prst="angle"/>
          </a:sp3d>
        </p:spPr>
      </p:pic>
      <p:sp>
        <p:nvSpPr>
          <p:cNvPr id="3" name="Flowchart: Connector 2">
            <a:extLst>
              <a:ext uri="{FF2B5EF4-FFF2-40B4-BE49-F238E27FC236}">
                <a16:creationId xmlns:a16="http://schemas.microsoft.com/office/drawing/2014/main" id="{264BE4D8-6FA5-49C6-A029-CE6AA7F64772}"/>
              </a:ext>
            </a:extLst>
          </p:cNvPr>
          <p:cNvSpPr/>
          <p:nvPr/>
        </p:nvSpPr>
        <p:spPr>
          <a:xfrm>
            <a:off x="5725551" y="337625"/>
            <a:ext cx="4642338" cy="4318781"/>
          </a:xfrm>
          <a:prstGeom prst="flowChartConnector">
            <a:avLst/>
          </a:prstGeom>
          <a:noFill/>
          <a:ln w="76200">
            <a:solidFill>
              <a:srgbClr val="FF0000"/>
            </a:solidFill>
          </a:ln>
          <a:effectLst>
            <a:glow rad="228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51693A7-1817-4A10-8606-72616783C73A}"/>
              </a:ext>
            </a:extLst>
          </p:cNvPr>
          <p:cNvSpPr txBox="1"/>
          <p:nvPr/>
        </p:nvSpPr>
        <p:spPr>
          <a:xfrm>
            <a:off x="6602137" y="2825249"/>
            <a:ext cx="2848531" cy="1446550"/>
          </a:xfrm>
          <a:prstGeom prst="rect">
            <a:avLst/>
          </a:prstGeom>
          <a:noFill/>
          <a:effectLst>
            <a:outerShdw blurRad="50800" dist="50800" dir="5400000" algn="ctr" rotWithShape="0">
              <a:schemeClr val="bg1"/>
            </a:outerShdw>
          </a:effectLst>
        </p:spPr>
        <p:txBody>
          <a:bodyPr wrap="square" rtlCol="0">
            <a:spAutoFit/>
          </a:bodyPr>
          <a:lstStyle/>
          <a:p>
            <a:pPr algn="ctr"/>
            <a:r>
              <a:rPr lang="en-US" sz="4400" b="1" dirty="0">
                <a:solidFill>
                  <a:srgbClr val="FFFF00"/>
                </a:solidFill>
                <a:latin typeface="Ink Free" panose="03080402000500000000" pitchFamily="66" charset="0"/>
              </a:rPr>
              <a:t>Under Grace</a:t>
            </a:r>
          </a:p>
        </p:txBody>
      </p:sp>
      <p:sp>
        <p:nvSpPr>
          <p:cNvPr id="5" name="TextBox 4">
            <a:extLst>
              <a:ext uri="{FF2B5EF4-FFF2-40B4-BE49-F238E27FC236}">
                <a16:creationId xmlns:a16="http://schemas.microsoft.com/office/drawing/2014/main" id="{BA76EE2F-AE84-4B84-BB3A-DCC3C7D7282B}"/>
              </a:ext>
            </a:extLst>
          </p:cNvPr>
          <p:cNvSpPr txBox="1"/>
          <p:nvPr/>
        </p:nvSpPr>
        <p:spPr>
          <a:xfrm>
            <a:off x="7047913" y="4656406"/>
            <a:ext cx="5144087" cy="2123658"/>
          </a:xfrm>
          <a:prstGeom prst="rect">
            <a:avLst/>
          </a:prstGeom>
          <a:noFill/>
        </p:spPr>
        <p:txBody>
          <a:bodyPr wrap="square" rtlCol="0">
            <a:spAutoFit/>
          </a:bodyPr>
          <a:lstStyle/>
          <a:p>
            <a:pPr algn="ctr"/>
            <a:r>
              <a:rPr lang="en-US" sz="4400" b="1" dirty="0">
                <a:latin typeface="Ink Free" panose="03080402000500000000" pitchFamily="66" charset="0"/>
              </a:rPr>
              <a:t>For sin shall not be your master…</a:t>
            </a:r>
          </a:p>
          <a:p>
            <a:pPr algn="ctr"/>
            <a:r>
              <a:rPr lang="en-US" sz="4400" b="1" dirty="0">
                <a:solidFill>
                  <a:srgbClr val="FFFF00"/>
                </a:solidFill>
                <a:latin typeface="Ink Free" panose="03080402000500000000" pitchFamily="66" charset="0"/>
              </a:rPr>
              <a:t>Romans 6:14</a:t>
            </a:r>
          </a:p>
        </p:txBody>
      </p:sp>
    </p:spTree>
    <p:extLst>
      <p:ext uri="{BB962C8B-B14F-4D97-AF65-F5344CB8AC3E}">
        <p14:creationId xmlns:p14="http://schemas.microsoft.com/office/powerpoint/2010/main" val="393384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water, body, bridge, red&#10;&#10;Description automatically generated">
            <a:extLst>
              <a:ext uri="{FF2B5EF4-FFF2-40B4-BE49-F238E27FC236}">
                <a16:creationId xmlns:a16="http://schemas.microsoft.com/office/drawing/2014/main" id="{B9B1F8D2-6786-48FF-966F-A90203885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1003" y="701591"/>
            <a:ext cx="4330798" cy="3258925"/>
          </a:xfrm>
          <a:prstGeom prst="rect">
            <a:avLst/>
          </a:prstGeom>
          <a:ln>
            <a:noFill/>
          </a:ln>
          <a:effectLst>
            <a:softEdge rad="112500"/>
          </a:effectLst>
          <a:scene3d>
            <a:camera prst="orthographicFront"/>
            <a:lightRig rig="threePt" dir="t"/>
          </a:scene3d>
          <a:sp3d>
            <a:bevelT prst="angle"/>
          </a:sp3d>
        </p:spPr>
      </p:pic>
      <p:sp>
        <p:nvSpPr>
          <p:cNvPr id="3" name="Flowchart: Connector 2">
            <a:extLst>
              <a:ext uri="{FF2B5EF4-FFF2-40B4-BE49-F238E27FC236}">
                <a16:creationId xmlns:a16="http://schemas.microsoft.com/office/drawing/2014/main" id="{2F85DDBF-2C67-454C-B021-DC25C49BF6AE}"/>
              </a:ext>
            </a:extLst>
          </p:cNvPr>
          <p:cNvSpPr/>
          <p:nvPr/>
        </p:nvSpPr>
        <p:spPr>
          <a:xfrm>
            <a:off x="5725551" y="337625"/>
            <a:ext cx="4642338" cy="4318781"/>
          </a:xfrm>
          <a:prstGeom prst="flowChartConnector">
            <a:avLst/>
          </a:prstGeom>
          <a:noFill/>
          <a:ln w="76200">
            <a:solidFill>
              <a:srgbClr val="FF0000"/>
            </a:solidFill>
          </a:ln>
          <a:effectLst>
            <a:glow rad="228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230AC3D-81A8-4F37-A802-CFA950959DF2}"/>
              </a:ext>
            </a:extLst>
          </p:cNvPr>
          <p:cNvSpPr txBox="1"/>
          <p:nvPr/>
        </p:nvSpPr>
        <p:spPr>
          <a:xfrm>
            <a:off x="6602137" y="2825249"/>
            <a:ext cx="2848531" cy="1446550"/>
          </a:xfrm>
          <a:prstGeom prst="rect">
            <a:avLst/>
          </a:prstGeom>
          <a:noFill/>
          <a:effectLst>
            <a:outerShdw blurRad="50800" dist="50800" dir="5400000" algn="ctr" rotWithShape="0">
              <a:schemeClr val="bg1"/>
            </a:outerShdw>
          </a:effectLst>
        </p:spPr>
        <p:txBody>
          <a:bodyPr wrap="square" rtlCol="0">
            <a:spAutoFit/>
          </a:bodyPr>
          <a:lstStyle/>
          <a:p>
            <a:pPr algn="ctr"/>
            <a:r>
              <a:rPr lang="en-US" sz="4400" b="1" dirty="0">
                <a:solidFill>
                  <a:srgbClr val="FFFF00"/>
                </a:solidFill>
                <a:latin typeface="Ink Free" panose="03080402000500000000" pitchFamily="66" charset="0"/>
              </a:rPr>
              <a:t>Under Grace</a:t>
            </a:r>
          </a:p>
        </p:txBody>
      </p:sp>
      <p:sp>
        <p:nvSpPr>
          <p:cNvPr id="5" name="TextBox 4">
            <a:extLst>
              <a:ext uri="{FF2B5EF4-FFF2-40B4-BE49-F238E27FC236}">
                <a16:creationId xmlns:a16="http://schemas.microsoft.com/office/drawing/2014/main" id="{74529D1F-27BF-4286-BC6E-32E66C2A2056}"/>
              </a:ext>
            </a:extLst>
          </p:cNvPr>
          <p:cNvSpPr txBox="1"/>
          <p:nvPr/>
        </p:nvSpPr>
        <p:spPr>
          <a:xfrm>
            <a:off x="7047913" y="4656406"/>
            <a:ext cx="5144087" cy="2123658"/>
          </a:xfrm>
          <a:prstGeom prst="rect">
            <a:avLst/>
          </a:prstGeom>
          <a:noFill/>
        </p:spPr>
        <p:txBody>
          <a:bodyPr wrap="square" rtlCol="0">
            <a:spAutoFit/>
          </a:bodyPr>
          <a:lstStyle/>
          <a:p>
            <a:pPr algn="ctr"/>
            <a:r>
              <a:rPr lang="en-US" sz="4400" b="1" dirty="0">
                <a:latin typeface="Ink Free" panose="03080402000500000000" pitchFamily="66" charset="0"/>
              </a:rPr>
              <a:t>For sin shall not be your master…</a:t>
            </a:r>
          </a:p>
          <a:p>
            <a:pPr algn="ctr"/>
            <a:r>
              <a:rPr lang="en-US" sz="4400" b="1" dirty="0">
                <a:solidFill>
                  <a:srgbClr val="FFFF00"/>
                </a:solidFill>
                <a:latin typeface="Ink Free" panose="03080402000500000000" pitchFamily="66" charset="0"/>
              </a:rPr>
              <a:t>Romans 6:14</a:t>
            </a:r>
          </a:p>
        </p:txBody>
      </p:sp>
      <p:sp>
        <p:nvSpPr>
          <p:cNvPr id="6" name="TextBox 5">
            <a:extLst>
              <a:ext uri="{FF2B5EF4-FFF2-40B4-BE49-F238E27FC236}">
                <a16:creationId xmlns:a16="http://schemas.microsoft.com/office/drawing/2014/main" id="{733DB070-87C4-4CC5-BD07-95646989E19F}"/>
              </a:ext>
            </a:extLst>
          </p:cNvPr>
          <p:cNvSpPr txBox="1"/>
          <p:nvPr/>
        </p:nvSpPr>
        <p:spPr>
          <a:xfrm>
            <a:off x="208670" y="351693"/>
            <a:ext cx="5144087" cy="1446550"/>
          </a:xfrm>
          <a:prstGeom prst="rect">
            <a:avLst/>
          </a:prstGeom>
          <a:noFill/>
        </p:spPr>
        <p:txBody>
          <a:bodyPr wrap="square" rtlCol="0">
            <a:spAutoFit/>
          </a:bodyPr>
          <a:lstStyle/>
          <a:p>
            <a:pPr algn="ctr"/>
            <a:r>
              <a:rPr lang="en-US" sz="4400" b="1" dirty="0">
                <a:latin typeface="Ink Free" panose="03080402000500000000" pitchFamily="66" charset="0"/>
              </a:rPr>
              <a:t>Christ is Lord</a:t>
            </a:r>
          </a:p>
          <a:p>
            <a:pPr algn="ctr"/>
            <a:r>
              <a:rPr lang="en-US" sz="4400" b="1" dirty="0">
                <a:solidFill>
                  <a:srgbClr val="FFFF00"/>
                </a:solidFill>
                <a:latin typeface="Ink Free" panose="03080402000500000000" pitchFamily="66" charset="0"/>
              </a:rPr>
              <a:t>Sin is not your Lord</a:t>
            </a:r>
          </a:p>
        </p:txBody>
      </p:sp>
    </p:spTree>
    <p:extLst>
      <p:ext uri="{BB962C8B-B14F-4D97-AF65-F5344CB8AC3E}">
        <p14:creationId xmlns:p14="http://schemas.microsoft.com/office/powerpoint/2010/main" val="411697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water, body, bridge, red&#10;&#10;Description automatically generated">
            <a:extLst>
              <a:ext uri="{FF2B5EF4-FFF2-40B4-BE49-F238E27FC236}">
                <a16:creationId xmlns:a16="http://schemas.microsoft.com/office/drawing/2014/main" id="{D94606D3-576B-4E4C-99A1-7013593FF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1003" y="701591"/>
            <a:ext cx="4330798" cy="3258925"/>
          </a:xfrm>
          <a:prstGeom prst="rect">
            <a:avLst/>
          </a:prstGeom>
          <a:ln>
            <a:noFill/>
          </a:ln>
          <a:effectLst>
            <a:softEdge rad="112500"/>
          </a:effectLst>
          <a:scene3d>
            <a:camera prst="orthographicFront"/>
            <a:lightRig rig="threePt" dir="t"/>
          </a:scene3d>
          <a:sp3d>
            <a:bevelT prst="angle"/>
          </a:sp3d>
        </p:spPr>
      </p:pic>
      <p:sp>
        <p:nvSpPr>
          <p:cNvPr id="3" name="Flowchart: Connector 2">
            <a:extLst>
              <a:ext uri="{FF2B5EF4-FFF2-40B4-BE49-F238E27FC236}">
                <a16:creationId xmlns:a16="http://schemas.microsoft.com/office/drawing/2014/main" id="{1733D34E-3F92-4903-9A7D-2A7FEA931294}"/>
              </a:ext>
            </a:extLst>
          </p:cNvPr>
          <p:cNvSpPr/>
          <p:nvPr/>
        </p:nvSpPr>
        <p:spPr>
          <a:xfrm>
            <a:off x="5725551" y="337625"/>
            <a:ext cx="4642338" cy="4318781"/>
          </a:xfrm>
          <a:prstGeom prst="flowChartConnector">
            <a:avLst/>
          </a:prstGeom>
          <a:noFill/>
          <a:ln w="76200">
            <a:solidFill>
              <a:srgbClr val="FF0000"/>
            </a:solidFill>
          </a:ln>
          <a:effectLst>
            <a:glow rad="228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7D590B-4732-4C42-873B-08342365C8B6}"/>
              </a:ext>
            </a:extLst>
          </p:cNvPr>
          <p:cNvSpPr txBox="1"/>
          <p:nvPr/>
        </p:nvSpPr>
        <p:spPr>
          <a:xfrm>
            <a:off x="6602137" y="2825249"/>
            <a:ext cx="2848531" cy="1446550"/>
          </a:xfrm>
          <a:prstGeom prst="rect">
            <a:avLst/>
          </a:prstGeom>
          <a:noFill/>
          <a:effectLst>
            <a:outerShdw blurRad="50800" dist="50800" dir="5400000" algn="ctr" rotWithShape="0">
              <a:schemeClr val="bg1"/>
            </a:outerShdw>
          </a:effectLst>
        </p:spPr>
        <p:txBody>
          <a:bodyPr wrap="square" rtlCol="0">
            <a:spAutoFit/>
          </a:bodyPr>
          <a:lstStyle/>
          <a:p>
            <a:pPr algn="ctr"/>
            <a:r>
              <a:rPr lang="en-US" sz="4400" b="1" dirty="0">
                <a:solidFill>
                  <a:srgbClr val="FFFF00"/>
                </a:solidFill>
                <a:latin typeface="Ink Free" panose="03080402000500000000" pitchFamily="66" charset="0"/>
              </a:rPr>
              <a:t>Under Grace</a:t>
            </a:r>
          </a:p>
        </p:txBody>
      </p:sp>
      <p:sp>
        <p:nvSpPr>
          <p:cNvPr id="5" name="TextBox 4">
            <a:extLst>
              <a:ext uri="{FF2B5EF4-FFF2-40B4-BE49-F238E27FC236}">
                <a16:creationId xmlns:a16="http://schemas.microsoft.com/office/drawing/2014/main" id="{9D8DCA91-2483-4077-99AF-BE1393D1925D}"/>
              </a:ext>
            </a:extLst>
          </p:cNvPr>
          <p:cNvSpPr txBox="1"/>
          <p:nvPr/>
        </p:nvSpPr>
        <p:spPr>
          <a:xfrm>
            <a:off x="7047913" y="4656406"/>
            <a:ext cx="5144087" cy="2123658"/>
          </a:xfrm>
          <a:prstGeom prst="rect">
            <a:avLst/>
          </a:prstGeom>
          <a:noFill/>
        </p:spPr>
        <p:txBody>
          <a:bodyPr wrap="square" rtlCol="0">
            <a:spAutoFit/>
          </a:bodyPr>
          <a:lstStyle/>
          <a:p>
            <a:pPr algn="ctr"/>
            <a:r>
              <a:rPr lang="en-US" sz="4400" b="1" dirty="0">
                <a:latin typeface="Ink Free" panose="03080402000500000000" pitchFamily="66" charset="0"/>
              </a:rPr>
              <a:t>For sin shall not be your master…</a:t>
            </a:r>
          </a:p>
          <a:p>
            <a:pPr algn="ctr"/>
            <a:r>
              <a:rPr lang="en-US" sz="4400" b="1" dirty="0">
                <a:solidFill>
                  <a:srgbClr val="FFFF00"/>
                </a:solidFill>
                <a:latin typeface="Ink Free" panose="03080402000500000000" pitchFamily="66" charset="0"/>
              </a:rPr>
              <a:t>Romans 6:14</a:t>
            </a:r>
          </a:p>
        </p:txBody>
      </p:sp>
      <p:sp>
        <p:nvSpPr>
          <p:cNvPr id="6" name="TextBox 5">
            <a:extLst>
              <a:ext uri="{FF2B5EF4-FFF2-40B4-BE49-F238E27FC236}">
                <a16:creationId xmlns:a16="http://schemas.microsoft.com/office/drawing/2014/main" id="{9A58893D-D6E6-445D-B9B3-7DA3E6D197FE}"/>
              </a:ext>
            </a:extLst>
          </p:cNvPr>
          <p:cNvSpPr txBox="1"/>
          <p:nvPr/>
        </p:nvSpPr>
        <p:spPr>
          <a:xfrm>
            <a:off x="208670" y="351693"/>
            <a:ext cx="5144087" cy="1446550"/>
          </a:xfrm>
          <a:prstGeom prst="rect">
            <a:avLst/>
          </a:prstGeom>
          <a:noFill/>
        </p:spPr>
        <p:txBody>
          <a:bodyPr wrap="square" rtlCol="0">
            <a:spAutoFit/>
          </a:bodyPr>
          <a:lstStyle/>
          <a:p>
            <a:pPr algn="ctr"/>
            <a:r>
              <a:rPr lang="en-US" sz="4400" b="1" dirty="0">
                <a:latin typeface="Ink Free" panose="03080402000500000000" pitchFamily="66" charset="0"/>
              </a:rPr>
              <a:t>Christ is Lord</a:t>
            </a:r>
          </a:p>
          <a:p>
            <a:pPr algn="ctr"/>
            <a:r>
              <a:rPr lang="en-US" sz="4400" b="1" dirty="0">
                <a:solidFill>
                  <a:srgbClr val="FFFF00"/>
                </a:solidFill>
                <a:latin typeface="Ink Free" panose="03080402000500000000" pitchFamily="66" charset="0"/>
              </a:rPr>
              <a:t>Sin is not your Lord</a:t>
            </a:r>
          </a:p>
        </p:txBody>
      </p:sp>
      <p:pic>
        <p:nvPicPr>
          <p:cNvPr id="8" name="Picture 7" descr="A picture containing cake, decorated, colorful, flower&#10;&#10;Description automatically generated">
            <a:extLst>
              <a:ext uri="{FF2B5EF4-FFF2-40B4-BE49-F238E27FC236}">
                <a16:creationId xmlns:a16="http://schemas.microsoft.com/office/drawing/2014/main" id="{008EEF4C-D742-47E4-BA63-68C1CA433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675606"/>
            <a:ext cx="3178870" cy="2384152"/>
          </a:xfrm>
          <a:prstGeom prst="rect">
            <a:avLst/>
          </a:prstGeom>
          <a:ln>
            <a:noFill/>
          </a:ln>
          <a:effectLst>
            <a:softEdge rad="112500"/>
          </a:effectLst>
        </p:spPr>
      </p:pic>
      <p:sp>
        <p:nvSpPr>
          <p:cNvPr id="9" name="Rectangle 8">
            <a:extLst>
              <a:ext uri="{FF2B5EF4-FFF2-40B4-BE49-F238E27FC236}">
                <a16:creationId xmlns:a16="http://schemas.microsoft.com/office/drawing/2014/main" id="{42C7B152-AA0E-4AD2-BE1B-1E0898781CB5}"/>
              </a:ext>
            </a:extLst>
          </p:cNvPr>
          <p:cNvSpPr/>
          <p:nvPr/>
        </p:nvSpPr>
        <p:spPr>
          <a:xfrm>
            <a:off x="1308186" y="4271799"/>
            <a:ext cx="5600123" cy="1938992"/>
          </a:xfrm>
          <a:prstGeom prst="rect">
            <a:avLst/>
          </a:prstGeom>
          <a:effectLst>
            <a:outerShdw blurRad="50800" dist="50800" dir="5400000" algn="ctr" rotWithShape="0">
              <a:schemeClr val="bg1"/>
            </a:outerShdw>
          </a:effectLst>
        </p:spPr>
        <p:txBody>
          <a:bodyPr wrap="square">
            <a:spAutoFit/>
          </a:bodyPr>
          <a:lstStyle/>
          <a:p>
            <a:pPr algn="ctr"/>
            <a:r>
              <a:rPr lang="en-US" sz="4000" b="1" dirty="0">
                <a:latin typeface="Ink Free" panose="03080402000500000000" pitchFamily="66" charset="0"/>
              </a:rPr>
              <a:t>“The Sin”</a:t>
            </a:r>
          </a:p>
          <a:p>
            <a:pPr algn="ctr"/>
            <a:r>
              <a:rPr lang="en-US" sz="4000" b="1" dirty="0">
                <a:latin typeface="Ink Free" panose="03080402000500000000" pitchFamily="66" charset="0"/>
              </a:rPr>
              <a:t>Defective “spiritual” gene passed down</a:t>
            </a:r>
            <a:endParaRPr lang="en-US" sz="4000" dirty="0"/>
          </a:p>
        </p:txBody>
      </p:sp>
    </p:spTree>
    <p:extLst>
      <p:ext uri="{BB962C8B-B14F-4D97-AF65-F5344CB8AC3E}">
        <p14:creationId xmlns:p14="http://schemas.microsoft.com/office/powerpoint/2010/main" val="131546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F309EE4-9B5D-4641-8436-A536C49D4F63}"/>
              </a:ext>
            </a:extLst>
          </p:cNvPr>
          <p:cNvCxnSpPr/>
          <p:nvPr/>
        </p:nvCxnSpPr>
        <p:spPr>
          <a:xfrm>
            <a:off x="6096000" y="594360"/>
            <a:ext cx="0" cy="5669280"/>
          </a:xfrm>
          <a:prstGeom prst="line">
            <a:avLst/>
          </a:prstGeom>
          <a:ln w="57150"/>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06ECEF6B-D804-4873-A5C0-01F2A52B4C19}"/>
              </a:ext>
            </a:extLst>
          </p:cNvPr>
          <p:cNvCxnSpPr>
            <a:cxnSpLocks/>
          </p:cNvCxnSpPr>
          <p:nvPr/>
        </p:nvCxnSpPr>
        <p:spPr>
          <a:xfrm flipH="1">
            <a:off x="7329268" y="974186"/>
            <a:ext cx="3685735" cy="0"/>
          </a:xfrm>
          <a:prstGeom prst="line">
            <a:avLst/>
          </a:prstGeom>
          <a:ln w="57150"/>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5E75DAF-8350-4DE5-881E-5BF09A579CBD}"/>
              </a:ext>
            </a:extLst>
          </p:cNvPr>
          <p:cNvCxnSpPr>
            <a:cxnSpLocks/>
          </p:cNvCxnSpPr>
          <p:nvPr/>
        </p:nvCxnSpPr>
        <p:spPr>
          <a:xfrm flipH="1">
            <a:off x="1209822" y="974186"/>
            <a:ext cx="3685735" cy="0"/>
          </a:xfrm>
          <a:prstGeom prst="line">
            <a:avLst/>
          </a:prstGeom>
          <a:ln w="57150"/>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F7393B-1559-41EA-BE8B-88095D3487A3}"/>
              </a:ext>
            </a:extLst>
          </p:cNvPr>
          <p:cNvSpPr/>
          <p:nvPr/>
        </p:nvSpPr>
        <p:spPr>
          <a:xfrm>
            <a:off x="0" y="103616"/>
            <a:ext cx="6096000" cy="981487"/>
          </a:xfrm>
          <a:prstGeom prst="rect">
            <a:avLst/>
          </a:prstGeom>
        </p:spPr>
        <p:txBody>
          <a:bodyPr wrap="square">
            <a:spAutoFit/>
          </a:bodyPr>
          <a:lstStyle/>
          <a:p>
            <a:pPr algn="ctr">
              <a:lnSpc>
                <a:spcPct val="107000"/>
              </a:lnSpc>
            </a:pPr>
            <a:r>
              <a:rPr lang="en-US" sz="5400" dirty="0">
                <a:solidFill>
                  <a:srgbClr val="FFC000"/>
                </a:solidFill>
                <a:effectLst>
                  <a:outerShdw blurRad="50800" dist="50800" dir="5400000" algn="ctr" rotWithShape="0">
                    <a:schemeClr val="bg1"/>
                  </a:outerShdw>
                </a:effectLst>
                <a:latin typeface="Modern Love" panose="04090805081005020601" pitchFamily="82" charset="0"/>
                <a:ea typeface="Calibri" panose="020F0502020204030204" pitchFamily="34" charset="0"/>
                <a:cs typeface="Times New Roman" panose="02020603050405020304" pitchFamily="18" charset="0"/>
              </a:rPr>
              <a:t>Under Law</a:t>
            </a:r>
          </a:p>
        </p:txBody>
      </p:sp>
      <p:sp>
        <p:nvSpPr>
          <p:cNvPr id="11" name="Rectangle 10">
            <a:extLst>
              <a:ext uri="{FF2B5EF4-FFF2-40B4-BE49-F238E27FC236}">
                <a16:creationId xmlns:a16="http://schemas.microsoft.com/office/drawing/2014/main" id="{6857DF5D-6D90-43A7-84AC-04EAE58521E6}"/>
              </a:ext>
            </a:extLst>
          </p:cNvPr>
          <p:cNvSpPr/>
          <p:nvPr/>
        </p:nvSpPr>
        <p:spPr>
          <a:xfrm>
            <a:off x="6096001" y="103615"/>
            <a:ext cx="6096000" cy="981487"/>
          </a:xfrm>
          <a:prstGeom prst="rect">
            <a:avLst/>
          </a:prstGeom>
        </p:spPr>
        <p:txBody>
          <a:bodyPr wrap="square">
            <a:spAutoFit/>
          </a:bodyPr>
          <a:lstStyle/>
          <a:p>
            <a:pPr algn="ctr">
              <a:lnSpc>
                <a:spcPct val="107000"/>
              </a:lnSpc>
            </a:pPr>
            <a:r>
              <a:rPr lang="en-US" sz="5400" dirty="0">
                <a:solidFill>
                  <a:srgbClr val="FFC000"/>
                </a:solidFill>
                <a:effectLst>
                  <a:outerShdw blurRad="50800" dist="50800" dir="5400000" algn="ctr" rotWithShape="0">
                    <a:schemeClr val="bg1"/>
                  </a:outerShdw>
                </a:effectLst>
                <a:latin typeface="Modern Love" panose="04090805081005020601" pitchFamily="82" charset="0"/>
                <a:ea typeface="Calibri" panose="020F0502020204030204" pitchFamily="34" charset="0"/>
                <a:cs typeface="Times New Roman" panose="02020603050405020304" pitchFamily="18" charset="0"/>
              </a:rPr>
              <a:t>Under Grace</a:t>
            </a:r>
          </a:p>
        </p:txBody>
      </p:sp>
      <p:sp>
        <p:nvSpPr>
          <p:cNvPr id="12" name="TextBox 11">
            <a:extLst>
              <a:ext uri="{FF2B5EF4-FFF2-40B4-BE49-F238E27FC236}">
                <a16:creationId xmlns:a16="http://schemas.microsoft.com/office/drawing/2014/main" id="{171C0359-DE91-483F-862E-902AC05F7FE4}"/>
              </a:ext>
            </a:extLst>
          </p:cNvPr>
          <p:cNvSpPr txBox="1"/>
          <p:nvPr/>
        </p:nvSpPr>
        <p:spPr>
          <a:xfrm>
            <a:off x="0" y="5411450"/>
            <a:ext cx="12192000" cy="1446550"/>
          </a:xfrm>
          <a:prstGeom prst="rect">
            <a:avLst/>
          </a:prstGeom>
          <a:noFill/>
          <a:effectLst>
            <a:outerShdw blurRad="50800" dist="50800" dir="5400000" algn="ctr" rotWithShape="0">
              <a:schemeClr val="bg1"/>
            </a:outerShdw>
          </a:effectLst>
        </p:spPr>
        <p:txBody>
          <a:bodyPr wrap="square" rtlCol="0">
            <a:spAutoFit/>
          </a:bodyPr>
          <a:lstStyle/>
          <a:p>
            <a:pPr algn="ctr"/>
            <a:r>
              <a:rPr lang="en-US" sz="4400" b="1" dirty="0">
                <a:latin typeface="Ink Free" panose="03080402000500000000" pitchFamily="66" charset="0"/>
              </a:rPr>
              <a:t> …because your are not under law, but under grace</a:t>
            </a:r>
          </a:p>
          <a:p>
            <a:pPr algn="ctr"/>
            <a:r>
              <a:rPr lang="en-US" sz="4400" b="1" dirty="0">
                <a:solidFill>
                  <a:srgbClr val="FFFF00"/>
                </a:solidFill>
                <a:latin typeface="Ink Free" panose="03080402000500000000" pitchFamily="66" charset="0"/>
              </a:rPr>
              <a:t>Romans 6:14</a:t>
            </a:r>
          </a:p>
        </p:txBody>
      </p:sp>
      <p:sp>
        <p:nvSpPr>
          <p:cNvPr id="13" name="Rectangle 12">
            <a:extLst>
              <a:ext uri="{FF2B5EF4-FFF2-40B4-BE49-F238E27FC236}">
                <a16:creationId xmlns:a16="http://schemas.microsoft.com/office/drawing/2014/main" id="{03525D15-1978-4E44-BC4D-36E7BCDFAAD2}"/>
              </a:ext>
            </a:extLst>
          </p:cNvPr>
          <p:cNvSpPr/>
          <p:nvPr/>
        </p:nvSpPr>
        <p:spPr>
          <a:xfrm>
            <a:off x="0" y="1309284"/>
            <a:ext cx="5992837" cy="3170099"/>
          </a:xfrm>
          <a:prstGeom prst="rect">
            <a:avLst/>
          </a:prstGeom>
          <a:effectLst>
            <a:outerShdw blurRad="50800" dist="50800" dir="5400000" algn="ctr" rotWithShape="0">
              <a:schemeClr val="bg1"/>
            </a:outerShdw>
          </a:effectLst>
        </p:spPr>
        <p:txBody>
          <a:bodyPr wrap="square">
            <a:spAutoFit/>
          </a:bodyPr>
          <a:lstStyle/>
          <a:p>
            <a:pPr algn="ctr"/>
            <a:r>
              <a:rPr lang="en-US" sz="4000" b="1" dirty="0">
                <a:latin typeface="Ink Free" panose="03080402000500000000" pitchFamily="66" charset="0"/>
              </a:rPr>
              <a:t>~ Me-Centered</a:t>
            </a:r>
          </a:p>
          <a:p>
            <a:pPr algn="ctr"/>
            <a:r>
              <a:rPr lang="en-US" sz="4000" b="1" dirty="0">
                <a:latin typeface="Ink Free" panose="03080402000500000000" pitchFamily="66" charset="0"/>
              </a:rPr>
              <a:t>~ Rules control behavior</a:t>
            </a:r>
          </a:p>
          <a:p>
            <a:pPr algn="ctr"/>
            <a:r>
              <a:rPr lang="en-US" sz="4000" b="1" dirty="0">
                <a:latin typeface="Ink Free" panose="03080402000500000000" pitchFamily="66" charset="0"/>
              </a:rPr>
              <a:t>~ In Sin’s Dominion</a:t>
            </a:r>
          </a:p>
          <a:p>
            <a:pPr algn="ctr"/>
            <a:r>
              <a:rPr lang="en-US" sz="4000" b="1" dirty="0">
                <a:latin typeface="Ink Free" panose="03080402000500000000" pitchFamily="66" charset="0"/>
              </a:rPr>
              <a:t>~ Feelings Rule</a:t>
            </a:r>
          </a:p>
          <a:p>
            <a:pPr algn="ctr"/>
            <a:r>
              <a:rPr lang="en-US" sz="4000" b="1" dirty="0">
                <a:latin typeface="Ink Free" panose="03080402000500000000" pitchFamily="66" charset="0"/>
              </a:rPr>
              <a:t>~ Sin is Lord</a:t>
            </a:r>
            <a:endParaRPr lang="en-US" sz="4000" dirty="0"/>
          </a:p>
        </p:txBody>
      </p:sp>
      <p:sp>
        <p:nvSpPr>
          <p:cNvPr id="14" name="Rectangle 13">
            <a:extLst>
              <a:ext uri="{FF2B5EF4-FFF2-40B4-BE49-F238E27FC236}">
                <a16:creationId xmlns:a16="http://schemas.microsoft.com/office/drawing/2014/main" id="{34F868D7-9FC5-42B2-AEDE-2F56D2FBB18C}"/>
              </a:ext>
            </a:extLst>
          </p:cNvPr>
          <p:cNvSpPr/>
          <p:nvPr/>
        </p:nvSpPr>
        <p:spPr>
          <a:xfrm>
            <a:off x="6147585" y="1211799"/>
            <a:ext cx="5992837" cy="3170099"/>
          </a:xfrm>
          <a:prstGeom prst="rect">
            <a:avLst/>
          </a:prstGeom>
          <a:effectLst>
            <a:outerShdw blurRad="50800" dist="50800" dir="5400000" algn="ctr" rotWithShape="0">
              <a:schemeClr val="bg1"/>
            </a:outerShdw>
          </a:effectLst>
        </p:spPr>
        <p:txBody>
          <a:bodyPr wrap="square">
            <a:spAutoFit/>
          </a:bodyPr>
          <a:lstStyle/>
          <a:p>
            <a:pPr algn="ctr"/>
            <a:r>
              <a:rPr lang="en-US" sz="4000" b="1" dirty="0">
                <a:latin typeface="Ink Free" panose="03080402000500000000" pitchFamily="66" charset="0"/>
              </a:rPr>
              <a:t>~ God-Centered</a:t>
            </a:r>
          </a:p>
          <a:p>
            <a:pPr algn="ctr"/>
            <a:r>
              <a:rPr lang="en-US" sz="4000" b="1" dirty="0">
                <a:latin typeface="Ink Free" panose="03080402000500000000" pitchFamily="66" charset="0"/>
              </a:rPr>
              <a:t>~ Grace control behavior</a:t>
            </a:r>
          </a:p>
          <a:p>
            <a:pPr algn="ctr"/>
            <a:r>
              <a:rPr lang="en-US" sz="4000" b="1" dirty="0">
                <a:latin typeface="Ink Free" panose="03080402000500000000" pitchFamily="66" charset="0"/>
              </a:rPr>
              <a:t>~ In Christ’s Dominion</a:t>
            </a:r>
          </a:p>
          <a:p>
            <a:pPr algn="ctr"/>
            <a:r>
              <a:rPr lang="en-US" sz="4000" b="1" dirty="0">
                <a:latin typeface="Ink Free" panose="03080402000500000000" pitchFamily="66" charset="0"/>
              </a:rPr>
              <a:t>~ Relationship Rules</a:t>
            </a:r>
          </a:p>
          <a:p>
            <a:pPr algn="ctr"/>
            <a:r>
              <a:rPr lang="en-US" sz="4000" b="1" dirty="0">
                <a:latin typeface="Ink Free" panose="03080402000500000000" pitchFamily="66" charset="0"/>
              </a:rPr>
              <a:t>~ Jesus is Lord</a:t>
            </a:r>
            <a:endParaRPr lang="en-US" sz="4000" dirty="0"/>
          </a:p>
        </p:txBody>
      </p:sp>
    </p:spTree>
    <p:extLst>
      <p:ext uri="{BB962C8B-B14F-4D97-AF65-F5344CB8AC3E}">
        <p14:creationId xmlns:p14="http://schemas.microsoft.com/office/powerpoint/2010/main" val="36500401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110</TotalTime>
  <Words>756</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Chiller</vt:lpstr>
      <vt:lpstr>Ink Free</vt:lpstr>
      <vt:lpstr>Modern Love</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Ministry1 - Office</cp:lastModifiedBy>
  <cp:revision>11</cp:revision>
  <dcterms:created xsi:type="dcterms:W3CDTF">2020-05-16T13:50:54Z</dcterms:created>
  <dcterms:modified xsi:type="dcterms:W3CDTF">2020-05-16T15:41:39Z</dcterms:modified>
</cp:coreProperties>
</file>