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1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9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5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8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51DE-F62F-4E72-A920-2E22DD172100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6E74-9D32-41DB-AAFA-BE444888D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52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gn on a wooden pole&#10;&#10;Description automatically generated">
            <a:extLst>
              <a:ext uri="{FF2B5EF4-FFF2-40B4-BE49-F238E27FC236}">
                <a16:creationId xmlns:a16="http://schemas.microsoft.com/office/drawing/2014/main" id="{C51DED16-A8F3-4D9D-A246-D1F8F2D01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17" y="140677"/>
            <a:ext cx="9877817" cy="6574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0CCDB3-984C-4208-B33B-09658D726B36}"/>
              </a:ext>
            </a:extLst>
          </p:cNvPr>
          <p:cNvSpPr txBox="1"/>
          <p:nvPr/>
        </p:nvSpPr>
        <p:spPr>
          <a:xfrm rot="20380651">
            <a:off x="3127779" y="3779190"/>
            <a:ext cx="4113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Part 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BD8E02-0CE4-4350-80FA-DF88A8C1E11E}"/>
              </a:ext>
            </a:extLst>
          </p:cNvPr>
          <p:cNvSpPr/>
          <p:nvPr/>
        </p:nvSpPr>
        <p:spPr>
          <a:xfrm>
            <a:off x="7247124" y="3599357"/>
            <a:ext cx="33882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To live you must die Romans 6:5-7</a:t>
            </a:r>
          </a:p>
        </p:txBody>
      </p:sp>
    </p:spTree>
    <p:extLst>
      <p:ext uri="{BB962C8B-B14F-4D97-AF65-F5344CB8AC3E}">
        <p14:creationId xmlns:p14="http://schemas.microsoft.com/office/powerpoint/2010/main" val="63664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in the background&#10;&#10;Description automatically generated">
            <a:extLst>
              <a:ext uri="{FF2B5EF4-FFF2-40B4-BE49-F238E27FC236}">
                <a16:creationId xmlns:a16="http://schemas.microsoft.com/office/drawing/2014/main" id="{E1A510D9-A94E-463A-8ED7-C0B263F8F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51" y="0"/>
            <a:ext cx="7851497" cy="5336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21349CC-EE2F-492A-BE57-5A0484280522}"/>
              </a:ext>
            </a:extLst>
          </p:cNvPr>
          <p:cNvSpPr/>
          <p:nvPr/>
        </p:nvSpPr>
        <p:spPr>
          <a:xfrm>
            <a:off x="0" y="4694951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Golden moments of life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4DA423-B69C-4524-9983-1889C81B30BE}"/>
              </a:ext>
            </a:extLst>
          </p:cNvPr>
          <p:cNvSpPr/>
          <p:nvPr/>
        </p:nvSpPr>
        <p:spPr>
          <a:xfrm>
            <a:off x="28136" y="5458300"/>
            <a:ext cx="6095999" cy="1268232"/>
          </a:xfrm>
          <a:prstGeom prst="rect">
            <a:avLst/>
          </a:prstGeom>
          <a:ln w="28575">
            <a:solidFill>
              <a:srgbClr val="FFFF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Live with purpose and “golden moments”  are created.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121122-4BFD-4A5C-9630-A9329FE8B108}"/>
              </a:ext>
            </a:extLst>
          </p:cNvPr>
          <p:cNvSpPr/>
          <p:nvPr/>
        </p:nvSpPr>
        <p:spPr>
          <a:xfrm>
            <a:off x="6166339" y="5458300"/>
            <a:ext cx="5974081" cy="1268232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6:5-11 gives us the structure of purposeful living. </a:t>
            </a:r>
            <a:endParaRPr lang="en-US" sz="3600" b="1" dirty="0"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EB9821-D852-43B9-B3CE-F84558B5ED1C}"/>
              </a:ext>
            </a:extLst>
          </p:cNvPr>
          <p:cNvSpPr/>
          <p:nvPr/>
        </p:nvSpPr>
        <p:spPr>
          <a:xfrm>
            <a:off x="28137" y="289990"/>
            <a:ext cx="12163864" cy="13988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Main Point: Purposeful living involves knowing two facts and then acting upon that knowledge.</a:t>
            </a:r>
          </a:p>
        </p:txBody>
      </p:sp>
    </p:spTree>
    <p:extLst>
      <p:ext uri="{BB962C8B-B14F-4D97-AF65-F5344CB8AC3E}">
        <p14:creationId xmlns:p14="http://schemas.microsoft.com/office/powerpoint/2010/main" val="247322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ign on a wooden pole&#10;&#10;Description automatically generated">
            <a:extLst>
              <a:ext uri="{FF2B5EF4-FFF2-40B4-BE49-F238E27FC236}">
                <a16:creationId xmlns:a16="http://schemas.microsoft.com/office/drawing/2014/main" id="{E0B853D7-56E0-4DD8-8BE3-DAD0AF3E0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7417" cy="284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0F8C81-CC95-4619-924B-276A538A6B61}"/>
              </a:ext>
            </a:extLst>
          </p:cNvPr>
          <p:cNvSpPr/>
          <p:nvPr/>
        </p:nvSpPr>
        <p:spPr>
          <a:xfrm>
            <a:off x="0" y="0"/>
            <a:ext cx="33882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 Romans 6:5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1D2BB0-E7BF-4A40-830D-3CBB667D212C}"/>
              </a:ext>
            </a:extLst>
          </p:cNvPr>
          <p:cNvSpPr/>
          <p:nvPr/>
        </p:nvSpPr>
        <p:spPr>
          <a:xfrm>
            <a:off x="4267417" y="1516953"/>
            <a:ext cx="79245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 “In view of the fact that we have been united with him…”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0F5595-B8FF-4BB0-985A-6D312B0B2C95}"/>
              </a:ext>
            </a:extLst>
          </p:cNvPr>
          <p:cNvSpPr/>
          <p:nvPr/>
        </p:nvSpPr>
        <p:spPr>
          <a:xfrm>
            <a:off x="4095967" y="96757"/>
            <a:ext cx="79245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 Purposeful living is based in remembering who you are.</a:t>
            </a:r>
          </a:p>
        </p:txBody>
      </p:sp>
      <p:pic>
        <p:nvPicPr>
          <p:cNvPr id="7" name="Picture 6" descr="A picture containing man, person, laying, bed&#10;&#10;Description automatically generated">
            <a:extLst>
              <a:ext uri="{FF2B5EF4-FFF2-40B4-BE49-F238E27FC236}">
                <a16:creationId xmlns:a16="http://schemas.microsoft.com/office/drawing/2014/main" id="{F6215E67-7AF0-45C2-BBD9-253ACE2A4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708" y="4343920"/>
            <a:ext cx="8115300" cy="2417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E71DF2-A0E2-43A7-9A27-FB5DC38006AC}"/>
              </a:ext>
            </a:extLst>
          </p:cNvPr>
          <p:cNvCxnSpPr/>
          <p:nvPr/>
        </p:nvCxnSpPr>
        <p:spPr>
          <a:xfrm>
            <a:off x="6448533" y="1520902"/>
            <a:ext cx="3562350" cy="0"/>
          </a:xfrm>
          <a:prstGeom prst="line">
            <a:avLst/>
          </a:prstGeom>
          <a:ln w="28575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5FDEE89-F842-459B-B589-82854C32BAB4}"/>
              </a:ext>
            </a:extLst>
          </p:cNvPr>
          <p:cNvSpPr/>
          <p:nvPr/>
        </p:nvSpPr>
        <p:spPr>
          <a:xfrm>
            <a:off x="0" y="6090803"/>
            <a:ext cx="12192000" cy="545855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Our baptism is a physical event that helps us remember and know who we are.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45835D-D289-4DB7-9541-F99B5648104C}"/>
              </a:ext>
            </a:extLst>
          </p:cNvPr>
          <p:cNvSpPr/>
          <p:nvPr/>
        </p:nvSpPr>
        <p:spPr>
          <a:xfrm>
            <a:off x="243469" y="3247520"/>
            <a:ext cx="2649138" cy="230832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How do you know that Jesus is the Son of God?</a:t>
            </a:r>
            <a:endParaRPr lang="en-US" sz="36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2B4D49-A81A-4E1E-910B-5CC592E7839B}"/>
              </a:ext>
            </a:extLst>
          </p:cNvPr>
          <p:cNvSpPr/>
          <p:nvPr/>
        </p:nvSpPr>
        <p:spPr>
          <a:xfrm>
            <a:off x="9172135" y="3189757"/>
            <a:ext cx="3019865" cy="230832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How do you know that </a:t>
            </a:r>
          </a:p>
          <a:p>
            <a:pPr algn="ctr"/>
            <a:r>
              <a:rPr 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you are a </a:t>
            </a:r>
          </a:p>
          <a:p>
            <a:pPr algn="ctr"/>
            <a:r>
              <a:rPr 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child of God?</a:t>
            </a:r>
            <a:endParaRPr lang="en-US" sz="36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6E3F11-76CF-467D-85F5-780C200EEFC3}"/>
              </a:ext>
            </a:extLst>
          </p:cNvPr>
          <p:cNvSpPr/>
          <p:nvPr/>
        </p:nvSpPr>
        <p:spPr>
          <a:xfrm>
            <a:off x="3159770" y="3697588"/>
            <a:ext cx="6063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Death, Burial, Resurrection</a:t>
            </a:r>
            <a:endParaRPr lang="en-US" sz="36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ign on a wooden pole&#10;&#10;Description automatically generated">
            <a:extLst>
              <a:ext uri="{FF2B5EF4-FFF2-40B4-BE49-F238E27FC236}">
                <a16:creationId xmlns:a16="http://schemas.microsoft.com/office/drawing/2014/main" id="{4DEE82A9-817B-4E50-B16E-3FA4BCF91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7417" cy="284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3DB2B30-4EF5-4F56-BE9F-0717BC3D2A6F}"/>
              </a:ext>
            </a:extLst>
          </p:cNvPr>
          <p:cNvSpPr/>
          <p:nvPr/>
        </p:nvSpPr>
        <p:spPr>
          <a:xfrm>
            <a:off x="4164036" y="326879"/>
            <a:ext cx="8027963" cy="139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live purposefully is to be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crucified with him 6:5a/6-7</a:t>
            </a:r>
            <a:endParaRPr lang="en-US" sz="4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866E80-2B55-4130-8697-E3C62A967846}"/>
              </a:ext>
            </a:extLst>
          </p:cNvPr>
          <p:cNvSpPr/>
          <p:nvPr/>
        </p:nvSpPr>
        <p:spPr>
          <a:xfrm>
            <a:off x="6714767" y="2140971"/>
            <a:ext cx="5355100" cy="1398844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don’t have to do it,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have already died!</a:t>
            </a:r>
            <a:endParaRPr lang="en-US" sz="4000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1F8DD-6CFA-4505-B912-E2DF07F7CE39}"/>
              </a:ext>
            </a:extLst>
          </p:cNvPr>
          <p:cNvSpPr/>
          <p:nvPr/>
        </p:nvSpPr>
        <p:spPr>
          <a:xfrm>
            <a:off x="178299" y="3302391"/>
            <a:ext cx="3910817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we know that our old self was crucified with him…6:6</a:t>
            </a:r>
            <a:endParaRPr lang="en-US" sz="4000" dirty="0">
              <a:solidFill>
                <a:srgbClr val="FFFF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small bird perched on a tree branch&#10;&#10;Description automatically generated">
            <a:extLst>
              <a:ext uri="{FF2B5EF4-FFF2-40B4-BE49-F238E27FC236}">
                <a16:creationId xmlns:a16="http://schemas.microsoft.com/office/drawing/2014/main" id="{720A03CA-DA8C-4643-8703-2FDFC1531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43" y="3848504"/>
            <a:ext cx="3910817" cy="300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0D93078-68B1-46C9-9514-6307686AC92B}"/>
              </a:ext>
            </a:extLst>
          </p:cNvPr>
          <p:cNvSpPr/>
          <p:nvPr/>
        </p:nvSpPr>
        <p:spPr>
          <a:xfrm>
            <a:off x="8056207" y="4383756"/>
            <a:ext cx="41357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92D05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“United” </a:t>
            </a:r>
          </a:p>
          <a:p>
            <a:pPr algn="ctr"/>
            <a:r>
              <a:rPr lang="en-US" sz="4000" b="1" dirty="0">
                <a:solidFill>
                  <a:srgbClr val="92D05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 ‘grown together’ like a graft </a:t>
            </a:r>
            <a:endParaRPr lang="en-US" sz="4000" b="1" dirty="0">
              <a:solidFill>
                <a:srgbClr val="92D05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7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view of a sunset&#10;&#10;Description automatically generated">
            <a:extLst>
              <a:ext uri="{FF2B5EF4-FFF2-40B4-BE49-F238E27FC236}">
                <a16:creationId xmlns:a16="http://schemas.microsoft.com/office/drawing/2014/main" id="{EA616034-2660-4BE4-A468-E288A086B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" y="0"/>
            <a:ext cx="12185098" cy="48618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39BBB1C-E0DF-46E4-B79A-7E06D5B71677}"/>
              </a:ext>
            </a:extLst>
          </p:cNvPr>
          <p:cNvSpPr/>
          <p:nvPr/>
        </p:nvSpPr>
        <p:spPr>
          <a:xfrm>
            <a:off x="6902" y="55918"/>
            <a:ext cx="6096000" cy="2057486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If I was crucified with him – my old self died, then why do I still struggle with sin?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E8D96-89E3-4D08-B976-0C6AD5FE13B0}"/>
              </a:ext>
            </a:extLst>
          </p:cNvPr>
          <p:cNvSpPr/>
          <p:nvPr/>
        </p:nvSpPr>
        <p:spPr>
          <a:xfrm>
            <a:off x="714357" y="2721114"/>
            <a:ext cx="4681090" cy="707886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</a:rPr>
              <a:t>“now” and “not yet” </a:t>
            </a:r>
            <a:endParaRPr lang="en-US" sz="4000" b="1" dirty="0"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6CEEB-0BDD-4BD6-BAAB-A15EBEEE3AC8}"/>
              </a:ext>
            </a:extLst>
          </p:cNvPr>
          <p:cNvSpPr/>
          <p:nvPr/>
        </p:nvSpPr>
        <p:spPr>
          <a:xfrm>
            <a:off x="489054" y="4744597"/>
            <a:ext cx="4061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You died to sin and to its dominion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0F0F99-0B27-4004-AD37-C8FB73199FF5}"/>
              </a:ext>
            </a:extLst>
          </p:cNvPr>
          <p:cNvSpPr/>
          <p:nvPr/>
        </p:nvSpPr>
        <p:spPr>
          <a:xfrm>
            <a:off x="714357" y="2461176"/>
            <a:ext cx="1433420" cy="1200329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2F241BE0-F5BE-4CCE-B2B6-87FAD8DD6809}"/>
              </a:ext>
            </a:extLst>
          </p:cNvPr>
          <p:cNvSpPr/>
          <p:nvPr/>
        </p:nvSpPr>
        <p:spPr>
          <a:xfrm>
            <a:off x="191386" y="3169062"/>
            <a:ext cx="522971" cy="1748690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993E2A-9A57-4610-BE4E-A8D0DCDF3B35}"/>
              </a:ext>
            </a:extLst>
          </p:cNvPr>
          <p:cNvSpPr/>
          <p:nvPr/>
        </p:nvSpPr>
        <p:spPr>
          <a:xfrm>
            <a:off x="6625873" y="1830752"/>
            <a:ext cx="4061681" cy="120032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Is a process 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of change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05D6D9-5756-4DEC-9102-124EB1FAE7F9}"/>
              </a:ext>
            </a:extLst>
          </p:cNvPr>
          <p:cNvSpPr/>
          <p:nvPr/>
        </p:nvSpPr>
        <p:spPr>
          <a:xfrm>
            <a:off x="2953405" y="2402558"/>
            <a:ext cx="2168022" cy="1200329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98710EF5-B32C-44C4-A795-CC1672BF3BE8}"/>
              </a:ext>
            </a:extLst>
          </p:cNvPr>
          <p:cNvSpPr/>
          <p:nvPr/>
        </p:nvSpPr>
        <p:spPr>
          <a:xfrm rot="15794992">
            <a:off x="6005372" y="2023672"/>
            <a:ext cx="849702" cy="3197706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05CCDA-E9AE-4AC4-A074-C7F3198C0579}"/>
              </a:ext>
            </a:extLst>
          </p:cNvPr>
          <p:cNvSpPr/>
          <p:nvPr/>
        </p:nvSpPr>
        <p:spPr>
          <a:xfrm>
            <a:off x="5395447" y="4664494"/>
            <a:ext cx="6528168" cy="1928926"/>
          </a:xfrm>
          <a:prstGeom prst="rect">
            <a:avLst/>
          </a:prstGeom>
          <a:ln w="28575">
            <a:solidFill>
              <a:srgbClr val="00B0F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golden moments of your Christ-walk happen when you choose Life-decisions, when you choose to follow your new Lord and not the ways of sin.</a:t>
            </a:r>
            <a:endParaRPr lang="en-US" sz="28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3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7184FC-85A0-4DF4-BB97-319A296887FB}"/>
              </a:ext>
            </a:extLst>
          </p:cNvPr>
          <p:cNvSpPr/>
          <p:nvPr/>
        </p:nvSpPr>
        <p:spPr>
          <a:xfrm>
            <a:off x="0" y="753652"/>
            <a:ext cx="12192000" cy="5350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What shall I say to this? Should I live under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same roof as Sin just so that there will be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superabundance of Grace?   Ridiculous!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forever left the dominion of sin; how can I say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it’s still my home? It is quite clear that when I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was immersed into Christ Jesus I was plunged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into his death and bonded to every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benefit of his death. </a:t>
            </a:r>
          </a:p>
        </p:txBody>
      </p:sp>
    </p:spTree>
    <p:extLst>
      <p:ext uri="{BB962C8B-B14F-4D97-AF65-F5344CB8AC3E}">
        <p14:creationId xmlns:p14="http://schemas.microsoft.com/office/powerpoint/2010/main" val="207184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D62C39-1D5E-4A6E-8F16-5D17F6299A85}"/>
              </a:ext>
            </a:extLst>
          </p:cNvPr>
          <p:cNvSpPr/>
          <p:nvPr/>
        </p:nvSpPr>
        <p:spPr>
          <a:xfrm>
            <a:off x="0" y="424331"/>
            <a:ext cx="12192000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Let me connect the dots for you: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Through a dipping under water,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I was buried with him into death.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This began a total separation from my old life.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Christ was raised, out from the dead,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by the magnificent majesty of the Father.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 exactly the same way, I am also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raised up like him, so that I might live </a:t>
            </a:r>
          </a:p>
          <a:p>
            <a:pPr algn="ctr">
              <a:lnSpc>
                <a:spcPct val="107000"/>
              </a:lnSpc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my new life in a uniquely new way. </a:t>
            </a:r>
          </a:p>
        </p:txBody>
      </p:sp>
    </p:spTree>
    <p:extLst>
      <p:ext uri="{BB962C8B-B14F-4D97-AF65-F5344CB8AC3E}">
        <p14:creationId xmlns:p14="http://schemas.microsoft.com/office/powerpoint/2010/main" val="361864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23494A-9060-4F19-A783-894A0FAB6B27}"/>
              </a:ext>
            </a:extLst>
          </p:cNvPr>
          <p:cNvSpPr/>
          <p:nvPr/>
        </p:nvSpPr>
        <p:spPr>
          <a:xfrm>
            <a:off x="0" y="318977"/>
            <a:ext cx="12383386" cy="6338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 view of the fact that my baptism intertwined me </a:t>
            </a:r>
          </a:p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with him into a mirror image of his death, </a:t>
            </a:r>
          </a:p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will certainly experience a similar likeness of his resurrection. Thus experiencing this: the “old me” </a:t>
            </a:r>
          </a:p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was crucified with him. The expressed purpose </a:t>
            </a:r>
          </a:p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of that crucifixion was so that the life of “Selfish Me” </a:t>
            </a:r>
          </a:p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might be completely defective thus I am no </a:t>
            </a:r>
          </a:p>
          <a:p>
            <a:pPr algn="ctr">
              <a:lnSpc>
                <a:spcPct val="107000"/>
              </a:lnSpc>
            </a:pPr>
            <a:r>
              <a:rPr lang="en-US" sz="3800" b="1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longer </a:t>
            </a: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slavishly devoted to “Sinful Me.” </a:t>
            </a:r>
          </a:p>
          <a:p>
            <a:pPr algn="ctr">
              <a:lnSpc>
                <a:spcPct val="107000"/>
              </a:lnSpc>
            </a:pPr>
            <a:r>
              <a:rPr lang="en-US" sz="3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For having experienced this death, God’s judgement pronounced me “just-as-if-I-had-never-sinned.”</a:t>
            </a:r>
          </a:p>
        </p:txBody>
      </p:sp>
    </p:spTree>
    <p:extLst>
      <p:ext uri="{BB962C8B-B14F-4D97-AF65-F5344CB8AC3E}">
        <p14:creationId xmlns:p14="http://schemas.microsoft.com/office/powerpoint/2010/main" val="168456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21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484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Ink Free</vt:lpstr>
      <vt:lpstr>MV Boli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Ministry1 - Office</cp:lastModifiedBy>
  <cp:revision>18</cp:revision>
  <dcterms:created xsi:type="dcterms:W3CDTF">2020-04-24T23:38:38Z</dcterms:created>
  <dcterms:modified xsi:type="dcterms:W3CDTF">2020-04-25T23:21:25Z</dcterms:modified>
</cp:coreProperties>
</file>