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60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9B3C895-C259-4C7D-9BE9-63566921D38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C92DE4-E873-4017-8B4D-CEACADA43A0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0F4BA9-90EB-4BEA-9D01-5199C37CB4EB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4BF69F-0C9B-4F30-91FF-683FD36D5B5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 descr="HandoutSlideNumber">
            <a:extLst>
              <a:ext uri="{FF2B5EF4-FFF2-40B4-BE49-F238E27FC236}">
                <a16:creationId xmlns:a16="http://schemas.microsoft.com/office/drawing/2014/main" id="{520137E7-6C69-4DD4-8DB6-EF9ACC289CE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2E223A-5243-44AE-9199-0B81259918E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Box 5" descr="Box1">
            <a:extLst>
              <a:ext uri="{FF2B5EF4-FFF2-40B4-BE49-F238E27FC236}">
                <a16:creationId xmlns:a16="http://schemas.microsoft.com/office/drawing/2014/main" id="{5DEEA156-5E61-4566-A2DA-CD59CCEF1404}"/>
              </a:ext>
            </a:extLst>
          </p:cNvPr>
          <p:cNvSpPr txBox="1"/>
          <p:nvPr/>
        </p:nvSpPr>
        <p:spPr bwMode="black">
          <a:xfrm>
            <a:off x="564039" y="295351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7" name="TextBox 6" descr="Box2">
            <a:extLst>
              <a:ext uri="{FF2B5EF4-FFF2-40B4-BE49-F238E27FC236}">
                <a16:creationId xmlns:a16="http://schemas.microsoft.com/office/drawing/2014/main" id="{F6B9153A-DFAE-42B0-A1B0-120EE4C3D0A7}"/>
              </a:ext>
            </a:extLst>
          </p:cNvPr>
          <p:cNvSpPr txBox="1"/>
          <p:nvPr/>
        </p:nvSpPr>
        <p:spPr bwMode="black">
          <a:xfrm>
            <a:off x="3652825" y="295351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8" name="TextBox 7" descr="Box3">
            <a:extLst>
              <a:ext uri="{FF2B5EF4-FFF2-40B4-BE49-F238E27FC236}">
                <a16:creationId xmlns:a16="http://schemas.microsoft.com/office/drawing/2014/main" id="{AE7F6519-37D5-4455-B726-6B493FFD2859}"/>
              </a:ext>
            </a:extLst>
          </p:cNvPr>
          <p:cNvSpPr txBox="1"/>
          <p:nvPr/>
        </p:nvSpPr>
        <p:spPr bwMode="black">
          <a:xfrm>
            <a:off x="564039" y="560527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9" name="TextBox 8" descr="Box4">
            <a:extLst>
              <a:ext uri="{FF2B5EF4-FFF2-40B4-BE49-F238E27FC236}">
                <a16:creationId xmlns:a16="http://schemas.microsoft.com/office/drawing/2014/main" id="{8740CF64-C844-4CDF-8677-2348D2F11949}"/>
              </a:ext>
            </a:extLst>
          </p:cNvPr>
          <p:cNvSpPr txBox="1"/>
          <p:nvPr/>
        </p:nvSpPr>
        <p:spPr bwMode="black">
          <a:xfrm>
            <a:off x="3652825" y="560527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0" name="TextBox 9" descr="Box5">
            <a:extLst>
              <a:ext uri="{FF2B5EF4-FFF2-40B4-BE49-F238E27FC236}">
                <a16:creationId xmlns:a16="http://schemas.microsoft.com/office/drawing/2014/main" id="{FFC3A802-968D-4F2D-9E1B-977A6C0A76E4}"/>
              </a:ext>
            </a:extLst>
          </p:cNvPr>
          <p:cNvSpPr txBox="1"/>
          <p:nvPr/>
        </p:nvSpPr>
        <p:spPr bwMode="black">
          <a:xfrm>
            <a:off x="564039" y="825703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1" name="TextBox 10" descr="Box6">
            <a:extLst>
              <a:ext uri="{FF2B5EF4-FFF2-40B4-BE49-F238E27FC236}">
                <a16:creationId xmlns:a16="http://schemas.microsoft.com/office/drawing/2014/main" id="{6A685A78-D262-473A-839F-726B2CC9E7F6}"/>
              </a:ext>
            </a:extLst>
          </p:cNvPr>
          <p:cNvSpPr txBox="1"/>
          <p:nvPr/>
        </p:nvSpPr>
        <p:spPr bwMode="black">
          <a:xfrm>
            <a:off x="3652825" y="825703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2" name="TextBox 11" descr="Box7">
            <a:extLst>
              <a:ext uri="{FF2B5EF4-FFF2-40B4-BE49-F238E27FC236}">
                <a16:creationId xmlns:a16="http://schemas.microsoft.com/office/drawing/2014/main" id="{E5FBC835-EC7E-484A-B865-2636AB40DBEB}"/>
              </a:ext>
            </a:extLst>
          </p:cNvPr>
          <p:cNvSpPr txBox="1"/>
          <p:nvPr/>
        </p:nvSpPr>
        <p:spPr bwMode="black">
          <a:xfrm>
            <a:off x="5257800" y="8686800"/>
            <a:ext cx="1016000" cy="18466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square" lIns="0" tIns="0" rIns="0" bIns="0" rtlCol="0">
            <a:spAutoFit/>
          </a:bodyPr>
          <a:lstStyle/>
          <a:p>
            <a:pPr algn="r">
              <a:spcBef>
                <a:spcPct val="50000"/>
              </a:spcBef>
              <a:spcAft>
                <a:spcPct val="0"/>
              </a:spcAft>
            </a:pPr>
            <a:r>
              <a:rPr lang="en-US" sz="1200" b="1">
                <a:latin typeface="Times New Roman" panose="02020603050405020304" pitchFamily="18" charset="0"/>
              </a:rPr>
              <a:t>1/1</a:t>
            </a:r>
          </a:p>
        </p:txBody>
      </p:sp>
    </p:spTree>
    <p:extLst>
      <p:ext uri="{BB962C8B-B14F-4D97-AF65-F5344CB8AC3E}">
        <p14:creationId xmlns:p14="http://schemas.microsoft.com/office/powerpoint/2010/main" val="234856737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7D8DAA-C0B1-4783-8106-48F54649EAE6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F10A71-F45A-4AB6-B3B7-CA8F8E5B7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47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F10A71-F45A-4AB6-B3B7-CA8F8E5B7C8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3471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F10A71-F45A-4AB6-B3B7-CA8F8E5B7C8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1541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F10A71-F45A-4AB6-B3B7-CA8F8E5B7C8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0832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F10A71-F45A-4AB6-B3B7-CA8F8E5B7C8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8544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F10A71-F45A-4AB6-B3B7-CA8F8E5B7C8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743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F10A71-F45A-4AB6-B3B7-CA8F8E5B7C8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7201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F10A71-F45A-4AB6-B3B7-CA8F8E5B7C8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9570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F10A71-F45A-4AB6-B3B7-CA8F8E5B7C8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083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8ABE7-4B79-4CCE-9C57-0D460DF4EC5D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7BA1D-2118-4821-B059-EF1E451E0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465935"/>
      </p:ext>
    </p:extLst>
  </p:cSld>
  <p:clrMapOvr>
    <a:masterClrMapping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8ABE7-4B79-4CCE-9C57-0D460DF4EC5D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7BA1D-2118-4821-B059-EF1E451E0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537753"/>
      </p:ext>
    </p:extLst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8ABE7-4B79-4CCE-9C57-0D460DF4EC5D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7BA1D-2118-4821-B059-EF1E451E0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794042"/>
      </p:ext>
    </p:extLst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8ABE7-4B79-4CCE-9C57-0D460DF4EC5D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7BA1D-2118-4821-B059-EF1E451E0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621550"/>
      </p:ext>
    </p:extLst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8ABE7-4B79-4CCE-9C57-0D460DF4EC5D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7BA1D-2118-4821-B059-EF1E451E0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806399"/>
      </p:ext>
    </p:extLst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8ABE7-4B79-4CCE-9C57-0D460DF4EC5D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7BA1D-2118-4821-B059-EF1E451E0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851687"/>
      </p:ext>
    </p:extLst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8ABE7-4B79-4CCE-9C57-0D460DF4EC5D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7BA1D-2118-4821-B059-EF1E451E0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970158"/>
      </p:ext>
    </p:extLst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8ABE7-4B79-4CCE-9C57-0D460DF4EC5D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7BA1D-2118-4821-B059-EF1E451E0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077884"/>
      </p:ext>
    </p:extLst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8ABE7-4B79-4CCE-9C57-0D460DF4EC5D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7BA1D-2118-4821-B059-EF1E451E0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067636"/>
      </p:ext>
    </p:extLst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8ABE7-4B79-4CCE-9C57-0D460DF4EC5D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7BA1D-2118-4821-B059-EF1E451E0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029030"/>
      </p:ext>
    </p:extLst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8ABE7-4B79-4CCE-9C57-0D460DF4EC5D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7BA1D-2118-4821-B059-EF1E451E0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828066"/>
      </p:ext>
    </p:extLst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8ABE7-4B79-4CCE-9C57-0D460DF4EC5D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7BA1D-2118-4821-B059-EF1E451E0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715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wipe dir="d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89CB6C0-2811-4195-B3E5-FD161C25E8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43" y="238539"/>
            <a:ext cx="8954507" cy="63875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889EF82-488B-4645-8787-F59FE3F82603}"/>
              </a:ext>
            </a:extLst>
          </p:cNvPr>
          <p:cNvSpPr txBox="1"/>
          <p:nvPr/>
        </p:nvSpPr>
        <p:spPr>
          <a:xfrm>
            <a:off x="304800" y="397565"/>
            <a:ext cx="3882887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50800" dist="76200" dir="2400000" algn="ctr" rotWithShape="0">
                    <a:schemeClr val="bg1"/>
                  </a:outerShdw>
                </a:effectLst>
                <a:latin typeface="Tempus Sans ITC" panose="04020404030D07020202" pitchFamily="82" charset="0"/>
              </a:rPr>
              <a:t>Examine Your Faith</a:t>
            </a:r>
          </a:p>
          <a:p>
            <a:pPr algn="ctr"/>
            <a:r>
              <a:rPr lang="en-US" sz="4000" b="1" dirty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50800" dist="76200" dir="2400000" algn="ctr" rotWithShape="0">
                    <a:schemeClr val="bg1"/>
                  </a:outerShdw>
                </a:effectLst>
                <a:latin typeface="Tempus Sans ITC" panose="04020404030D07020202" pitchFamily="82" charset="0"/>
              </a:rPr>
              <a:t>Part 4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D93AE72-B987-4591-AA30-DAF459CB63C4}"/>
              </a:ext>
            </a:extLst>
          </p:cNvPr>
          <p:cNvSpPr/>
          <p:nvPr/>
        </p:nvSpPr>
        <p:spPr>
          <a:xfrm>
            <a:off x="1627907" y="4563984"/>
            <a:ext cx="740345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50800" dir="5400000" algn="ctr" rotWithShape="0">
                    <a:schemeClr val="bg1"/>
                  </a:outerShdw>
                </a:effectLst>
                <a:latin typeface="Papyrus" panose="03070502060502030205" pitchFamily="66" charset="0"/>
              </a:rPr>
              <a:t>Examine yourselves to see whether you are in the faith; test yourselves.</a:t>
            </a:r>
          </a:p>
          <a:p>
            <a:pPr algn="ctr"/>
            <a:endParaRPr lang="en-US" sz="3200" b="1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/>
                </a:outerShdw>
              </a:effectLst>
              <a:latin typeface="Papyrus" panose="03070502060502030205" pitchFamily="66" charset="0"/>
            </a:endParaRPr>
          </a:p>
          <a:p>
            <a:pPr algn="ctr"/>
            <a:r>
              <a:rPr lang="en-US" sz="3200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50800" dir="5400000" algn="ctr" rotWithShape="0">
                    <a:schemeClr val="bg1"/>
                  </a:outerShdw>
                </a:effectLst>
                <a:latin typeface="Papyrus" panose="03070502060502030205" pitchFamily="66" charset="0"/>
              </a:rPr>
              <a:t>2 Corinthians 13:5</a:t>
            </a:r>
          </a:p>
        </p:txBody>
      </p:sp>
    </p:spTree>
    <p:extLst>
      <p:ext uri="{BB962C8B-B14F-4D97-AF65-F5344CB8AC3E}">
        <p14:creationId xmlns:p14="http://schemas.microsoft.com/office/powerpoint/2010/main" val="2928787374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erson standing in front of a blackboard&#10;&#10;Description automatically generated">
            <a:extLst>
              <a:ext uri="{FF2B5EF4-FFF2-40B4-BE49-F238E27FC236}">
                <a16:creationId xmlns:a16="http://schemas.microsoft.com/office/drawing/2014/main" id="{DD392606-3F77-4469-966F-090FFF0213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838" y="769441"/>
            <a:ext cx="7874000" cy="3175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9A5F653-BB72-4DA8-BF4B-2C72A4EF22F6}"/>
              </a:ext>
            </a:extLst>
          </p:cNvPr>
          <p:cNvSpPr/>
          <p:nvPr/>
        </p:nvSpPr>
        <p:spPr>
          <a:xfrm>
            <a:off x="0" y="50309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Tempus Sans ITC" panose="04020404030D07020202" pitchFamily="82" charset="0"/>
                <a:ea typeface="Calibri" panose="020F0502020204030204" pitchFamily="34" charset="0"/>
              </a:rPr>
              <a:t>Principle of Inquiry</a:t>
            </a:r>
            <a:endParaRPr lang="en-US" sz="4400" dirty="0">
              <a:solidFill>
                <a:srgbClr val="FFFF00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latin typeface="Tempus Sans ITC" panose="04020404030D07020202" pitchFamily="8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2E2D2FF-182E-4E87-A35B-07A07BD58F44}"/>
              </a:ext>
            </a:extLst>
          </p:cNvPr>
          <p:cNvSpPr/>
          <p:nvPr/>
        </p:nvSpPr>
        <p:spPr>
          <a:xfrm>
            <a:off x="0" y="3806301"/>
            <a:ext cx="9144000" cy="740203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b="1" dirty="0"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Where do we find our answers?</a:t>
            </a:r>
            <a:endParaRPr lang="en-US" sz="4000" b="1" dirty="0">
              <a:effectLst/>
              <a:latin typeface="Ink Free" panose="030804020005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3518A25-01EE-44B1-9A5D-311D0B2B5518}"/>
              </a:ext>
            </a:extLst>
          </p:cNvPr>
          <p:cNvSpPr/>
          <p:nvPr/>
        </p:nvSpPr>
        <p:spPr>
          <a:xfrm>
            <a:off x="0" y="4663573"/>
            <a:ext cx="9144000" cy="1938992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latin typeface="Papyrus" panose="03070502060502030205" pitchFamily="66" charset="0"/>
                <a:ea typeface="Calibri" panose="020F0502020204030204" pitchFamily="34" charset="0"/>
              </a:rPr>
              <a:t>All a man’s ways seem right to him, </a:t>
            </a:r>
          </a:p>
          <a:p>
            <a:pPr algn="ctr"/>
            <a:r>
              <a:rPr lang="en-US" sz="4000" b="1" dirty="0">
                <a:latin typeface="Papyrus" panose="03070502060502030205" pitchFamily="66" charset="0"/>
                <a:ea typeface="Calibri" panose="020F0502020204030204" pitchFamily="34" charset="0"/>
              </a:rPr>
              <a:t>but the Lord weighs the heart</a:t>
            </a:r>
          </a:p>
          <a:p>
            <a:pPr algn="ctr"/>
            <a:r>
              <a:rPr lang="en-US" sz="4000" b="1" dirty="0">
                <a:latin typeface="Papyrus" panose="03070502060502030205" pitchFamily="66" charset="0"/>
                <a:ea typeface="Calibri" panose="020F0502020204030204" pitchFamily="34" charset="0"/>
              </a:rPr>
              <a:t>Proverbs 21:2 </a:t>
            </a:r>
            <a:endParaRPr lang="en-US" sz="4000" b="1" dirty="0">
              <a:latin typeface="Papyrus" panose="030705020605020302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432023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957460B-C153-4823-9612-4C96C466609A}"/>
              </a:ext>
            </a:extLst>
          </p:cNvPr>
          <p:cNvSpPr/>
          <p:nvPr/>
        </p:nvSpPr>
        <p:spPr>
          <a:xfrm>
            <a:off x="0" y="50309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Tempus Sans ITC" panose="04020404030D07020202" pitchFamily="82" charset="0"/>
                <a:ea typeface="Calibri" panose="020F0502020204030204" pitchFamily="34" charset="0"/>
              </a:rPr>
              <a:t>Examples of Inquiring of God </a:t>
            </a:r>
            <a:endParaRPr lang="en-US" sz="4400" dirty="0">
              <a:solidFill>
                <a:srgbClr val="FFFF00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latin typeface="Tempus Sans ITC" panose="04020404030D07020202" pitchFamily="8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674142C-D8C6-4C61-B34E-26A243B579E7}"/>
              </a:ext>
            </a:extLst>
          </p:cNvPr>
          <p:cNvSpPr/>
          <p:nvPr/>
        </p:nvSpPr>
        <p:spPr>
          <a:xfrm>
            <a:off x="0" y="922424"/>
            <a:ext cx="3868615" cy="1501437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b="1" dirty="0"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Seeking God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b="1" dirty="0"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Judges 1:1,2</a:t>
            </a:r>
            <a:endParaRPr lang="en-US" sz="4000" b="1" dirty="0">
              <a:effectLst/>
              <a:latin typeface="Ink Free" panose="030804020005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5BDCC76-A500-400E-B783-C1B7175AE32B}"/>
              </a:ext>
            </a:extLst>
          </p:cNvPr>
          <p:cNvSpPr/>
          <p:nvPr/>
        </p:nvSpPr>
        <p:spPr>
          <a:xfrm>
            <a:off x="5275385" y="922424"/>
            <a:ext cx="3868615" cy="1501437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b="1" dirty="0"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Seeking Self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b="1" dirty="0"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Judges 21:25</a:t>
            </a:r>
            <a:endParaRPr lang="en-US" sz="4000" b="1" dirty="0">
              <a:effectLst/>
              <a:latin typeface="Ink Free" panose="030804020005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Arrow: Left-Right 4">
            <a:extLst>
              <a:ext uri="{FF2B5EF4-FFF2-40B4-BE49-F238E27FC236}">
                <a16:creationId xmlns:a16="http://schemas.microsoft.com/office/drawing/2014/main" id="{9E7BAE2A-A9FE-49DC-967E-FFEC2ADC080E}"/>
              </a:ext>
            </a:extLst>
          </p:cNvPr>
          <p:cNvSpPr/>
          <p:nvPr/>
        </p:nvSpPr>
        <p:spPr>
          <a:xfrm>
            <a:off x="3622431" y="1120293"/>
            <a:ext cx="1899138" cy="1105698"/>
          </a:xfrm>
          <a:prstGeom prst="leftRightArrow">
            <a:avLst/>
          </a:prstGeom>
          <a:gradFill rotWithShape="1">
            <a:gsLst>
              <a:gs pos="0">
                <a:schemeClr val="accent5">
                  <a:satMod val="103000"/>
                  <a:lumMod val="102000"/>
                  <a:tint val="94000"/>
                </a:schemeClr>
              </a:gs>
              <a:gs pos="50000">
                <a:schemeClr val="accent5">
                  <a:satMod val="110000"/>
                  <a:lumMod val="100000"/>
                  <a:shade val="100000"/>
                </a:schemeClr>
              </a:gs>
              <a:gs pos="100000">
                <a:schemeClr val="accent5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  <a:prstDash val="solid"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>
            <a:ext uri="{91240B29-F687-4F45-9708-019B960494DF}">
              <a14:hiddenLine xmlns:a14="http://schemas.microsoft.com/office/drawing/2010/main">
                <a:solidFill>
                  <a:prstClr val="black"/>
                </a:solidFill>
                <a:prstDash val="solid"/>
              </a14:hiddenLine>
            </a:ext>
          </a:ex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C926F9F-108D-450F-A9CB-6F205D4BB5F5}"/>
              </a:ext>
            </a:extLst>
          </p:cNvPr>
          <p:cNvSpPr/>
          <p:nvPr/>
        </p:nvSpPr>
        <p:spPr>
          <a:xfrm>
            <a:off x="98474" y="2800503"/>
            <a:ext cx="8947052" cy="685124"/>
          </a:xfrm>
          <a:prstGeom prst="rect">
            <a:avLst/>
          </a:prstGeom>
          <a:ln w="28575">
            <a:noFill/>
            <a:prstDash val="solid"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B0F0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dirty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Judges 20:18,23,27 – when life is threatened </a:t>
            </a:r>
            <a:endParaRPr lang="en-US" sz="3600" b="1" dirty="0">
              <a:effectLst/>
              <a:latin typeface="Papyrus" panose="03070502060502030205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5C479AD-0221-4A44-842C-81271CFA89F1}"/>
              </a:ext>
            </a:extLst>
          </p:cNvPr>
          <p:cNvSpPr/>
          <p:nvPr/>
        </p:nvSpPr>
        <p:spPr>
          <a:xfrm>
            <a:off x="98474" y="3862269"/>
            <a:ext cx="8947052" cy="685124"/>
          </a:xfrm>
          <a:prstGeom prst="rect">
            <a:avLst/>
          </a:prstGeom>
          <a:ln w="28575">
            <a:noFill/>
            <a:prstDash val="solid"/>
          </a:ln>
          <a:extLst>
            <a:ext uri="{91240B29-F687-4F45-9708-019B960494DF}">
              <a14:hiddenLine xmlns:a14="http://schemas.microsoft.com/office/drawing/2010/main" w="28575">
                <a:solidFill>
                  <a:srgbClr val="92D050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dirty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Genesis 25:22– physical issue</a:t>
            </a:r>
            <a:endParaRPr lang="en-US" sz="3600" b="1" dirty="0">
              <a:effectLst/>
              <a:latin typeface="Papyrus" panose="03070502060502030205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0D74A7C-EC32-4385-B491-17BD0A30E800}"/>
              </a:ext>
            </a:extLst>
          </p:cNvPr>
          <p:cNvSpPr/>
          <p:nvPr/>
        </p:nvSpPr>
        <p:spPr>
          <a:xfrm>
            <a:off x="98474" y="4924035"/>
            <a:ext cx="8947052" cy="685124"/>
          </a:xfrm>
          <a:prstGeom prst="rect">
            <a:avLst/>
          </a:prstGeom>
          <a:ln w="28575">
            <a:noFill/>
            <a:prstDash val="solid"/>
          </a:ln>
          <a:extLst>
            <a:ext uri="{91240B29-F687-4F45-9708-019B960494DF}">
              <a14:hiddenLine xmlns:a14="http://schemas.microsoft.com/office/drawing/2010/main" w="28575">
                <a:solidFill>
                  <a:srgbClr val="7030A0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dirty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 Kings 22 – when afraid of the answer</a:t>
            </a:r>
            <a:endParaRPr lang="en-US" sz="3600" b="1" dirty="0">
              <a:effectLst/>
              <a:latin typeface="Papyrus" panose="03070502060502030205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634E509-491C-4C5C-AA22-AB36A515754D}"/>
              </a:ext>
            </a:extLst>
          </p:cNvPr>
          <p:cNvSpPr/>
          <p:nvPr/>
        </p:nvSpPr>
        <p:spPr>
          <a:xfrm>
            <a:off x="98474" y="5935576"/>
            <a:ext cx="8947052" cy="685124"/>
          </a:xfrm>
          <a:prstGeom prst="rect">
            <a:avLst/>
          </a:prstGeom>
          <a:ln w="28575">
            <a:noFill/>
            <a:prstDash val="solid"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B0F0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dirty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Joshua 9:14 – when they did not inquire</a:t>
            </a:r>
            <a:endParaRPr lang="en-US" sz="3600" b="1" dirty="0">
              <a:effectLst/>
              <a:latin typeface="Papyrus" panose="03070502060502030205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82808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/>
      <p:bldP spid="7" grpId="0"/>
      <p:bldP spid="8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3EC09DA-B7E6-4399-81F0-43810EBAEC72}"/>
              </a:ext>
            </a:extLst>
          </p:cNvPr>
          <p:cNvSpPr/>
          <p:nvPr/>
        </p:nvSpPr>
        <p:spPr>
          <a:xfrm>
            <a:off x="0" y="50309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Tempus Sans ITC" panose="04020404030D07020202" pitchFamily="82" charset="0"/>
                <a:ea typeface="Calibri" panose="020F0502020204030204" pitchFamily="34" charset="0"/>
              </a:rPr>
              <a:t>Inquiring of God Today</a:t>
            </a:r>
            <a:endParaRPr lang="en-US" sz="4400" dirty="0">
              <a:solidFill>
                <a:srgbClr val="FFFF00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latin typeface="Tempus Sans ITC" panose="04020404030D07020202" pitchFamily="8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B2D95E9-BBD3-4E6F-87EB-BA0B55E2AD9E}"/>
              </a:ext>
            </a:extLst>
          </p:cNvPr>
          <p:cNvSpPr/>
          <p:nvPr/>
        </p:nvSpPr>
        <p:spPr>
          <a:xfrm>
            <a:off x="0" y="1194642"/>
            <a:ext cx="9144000" cy="1398844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b="1" dirty="0"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To seek, ponder, study, investigate, ask, seek with application, follow, practice.</a:t>
            </a:r>
            <a:endParaRPr lang="en-US" sz="4000" b="1" dirty="0">
              <a:effectLst/>
              <a:latin typeface="Ink Free" panose="030804020005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6A63B35-7A6B-4760-A61D-A8BC877AA189}"/>
              </a:ext>
            </a:extLst>
          </p:cNvPr>
          <p:cNvSpPr/>
          <p:nvPr/>
        </p:nvSpPr>
        <p:spPr>
          <a:xfrm>
            <a:off x="0" y="3221596"/>
            <a:ext cx="9144000" cy="707886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FFC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Papyrus" panose="03070502060502030205" pitchFamily="66" charset="0"/>
                <a:ea typeface="Calibri" panose="020F0502020204030204" pitchFamily="34" charset="0"/>
              </a:rPr>
              <a:t>Kingdom Inquiring: Matthew 7:7,8 </a:t>
            </a:r>
            <a:endParaRPr lang="en-US" sz="4000" dirty="0">
              <a:solidFill>
                <a:srgbClr val="FFC000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latin typeface="Papyrus" panose="03070502060502030205" pitchFamily="66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9832D0-3CBE-40F6-A780-34BBE5E96F9B}"/>
              </a:ext>
            </a:extLst>
          </p:cNvPr>
          <p:cNvSpPr/>
          <p:nvPr/>
        </p:nvSpPr>
        <p:spPr>
          <a:xfrm>
            <a:off x="0" y="4051156"/>
            <a:ext cx="9144000" cy="1501437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b="1" dirty="0">
                <a:effectLst/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Asking in Faith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b="1" dirty="0"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James 1:5,6</a:t>
            </a:r>
            <a:endParaRPr lang="en-US" sz="4000" b="1" dirty="0">
              <a:effectLst/>
              <a:latin typeface="Ink Free" panose="030804020005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994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A2984B3-725F-4A88-BA25-1B6D09FEAB7D}"/>
              </a:ext>
            </a:extLst>
          </p:cNvPr>
          <p:cNvSpPr/>
          <p:nvPr/>
        </p:nvSpPr>
        <p:spPr>
          <a:xfrm>
            <a:off x="98474" y="231084"/>
            <a:ext cx="8947052" cy="3354380"/>
          </a:xfrm>
          <a:prstGeom prst="rect">
            <a:avLst/>
          </a:prstGeom>
          <a:ln w="28575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dirty="0"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Listen to me, you who pursue righteousness and who </a:t>
            </a:r>
            <a:r>
              <a:rPr lang="en-US" sz="3600" b="1" dirty="0">
                <a:solidFill>
                  <a:srgbClr val="FFFF00"/>
                </a:solidFill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seek the Lord. </a:t>
            </a:r>
            <a:r>
              <a:rPr lang="en-US" sz="3600" b="1" dirty="0"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Look to the </a:t>
            </a:r>
            <a:r>
              <a:rPr lang="en-US" sz="3600" b="1" dirty="0">
                <a:solidFill>
                  <a:srgbClr val="FFC000"/>
                </a:solidFill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rock</a:t>
            </a:r>
            <a:r>
              <a:rPr lang="en-US" sz="3600" b="1" dirty="0"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dirty="0"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from which you were cut and to the 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dirty="0"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quarry from which you were hewn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dirty="0"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Isaiah 51:1,2 </a:t>
            </a:r>
            <a:endParaRPr lang="en-US" sz="3600" b="1" dirty="0">
              <a:effectLst/>
              <a:latin typeface="Ink Free" panose="030804020005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3F2400B-5572-4476-A238-42B7357856CC}"/>
              </a:ext>
            </a:extLst>
          </p:cNvPr>
          <p:cNvSpPr/>
          <p:nvPr/>
        </p:nvSpPr>
        <p:spPr>
          <a:xfrm>
            <a:off x="98474" y="3823123"/>
            <a:ext cx="8947052" cy="2761590"/>
          </a:xfrm>
          <a:prstGeom prst="rect">
            <a:avLst/>
          </a:prstGeom>
          <a:ln w="28575">
            <a:noFill/>
            <a:prstDash val="solid"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B0F0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dirty="0"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… for they drank from the spiritual </a:t>
            </a:r>
            <a:r>
              <a:rPr lang="en-US" sz="3600" b="1" dirty="0">
                <a:solidFill>
                  <a:srgbClr val="FFC000"/>
                </a:solidFill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rock 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dirty="0"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that accompanied them, and 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dirty="0"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that </a:t>
            </a:r>
            <a:r>
              <a:rPr lang="en-US" sz="3600" b="1" dirty="0">
                <a:solidFill>
                  <a:srgbClr val="FFC000"/>
                </a:solidFill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rock</a:t>
            </a:r>
            <a:r>
              <a:rPr lang="en-US" sz="3600" b="1" dirty="0"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was </a:t>
            </a:r>
            <a:r>
              <a:rPr lang="en-US" sz="3600" b="1" dirty="0">
                <a:solidFill>
                  <a:srgbClr val="FFC000"/>
                </a:solidFill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Christ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dirty="0"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 Corinthians 10:4</a:t>
            </a:r>
            <a:endParaRPr lang="en-US" sz="3600" b="1" dirty="0">
              <a:effectLst/>
              <a:latin typeface="Ink Free" panose="030804020005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00690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4B61B15-61B0-4497-BD09-3DFCD8FCF423}"/>
              </a:ext>
            </a:extLst>
          </p:cNvPr>
          <p:cNvSpPr/>
          <p:nvPr/>
        </p:nvSpPr>
        <p:spPr>
          <a:xfrm>
            <a:off x="98474" y="1272093"/>
            <a:ext cx="8947052" cy="3741986"/>
          </a:xfrm>
          <a:prstGeom prst="rect">
            <a:avLst/>
          </a:prstGeom>
          <a:ln w="28575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dirty="0"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Since, then, you have been raised with Christ, </a:t>
            </a:r>
            <a:r>
              <a:rPr lang="en-US" sz="3600" b="1" dirty="0">
                <a:solidFill>
                  <a:srgbClr val="FFC000"/>
                </a:solidFill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set your hearts (seek) </a:t>
            </a:r>
            <a:r>
              <a:rPr lang="en-US" sz="3600" b="1" dirty="0"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on things above, where Christ is seated at the right hand of God. </a:t>
            </a:r>
            <a:r>
              <a:rPr lang="en-US" sz="3600" b="1" dirty="0">
                <a:solidFill>
                  <a:srgbClr val="FFC000"/>
                </a:solidFill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Set your minds (think) </a:t>
            </a:r>
            <a:r>
              <a:rPr lang="en-US" sz="3600" b="1" dirty="0"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on things above, not on earthly things.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dirty="0"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Colossians 3:1,2 </a:t>
            </a:r>
            <a:endParaRPr lang="en-US" sz="3600" b="1" dirty="0">
              <a:effectLst/>
              <a:latin typeface="Ink Free" panose="030804020005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591606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group of people sitting at a table eating food&#10;&#10;Description automatically generated">
            <a:extLst>
              <a:ext uri="{FF2B5EF4-FFF2-40B4-BE49-F238E27FC236}">
                <a16:creationId xmlns:a16="http://schemas.microsoft.com/office/drawing/2014/main" id="{A943A8E7-8853-4099-A867-BD1CF8184F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5125" y="1420252"/>
            <a:ext cx="4646089" cy="26110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D3AD3BDC-C574-4221-872E-A5214D5C6717}"/>
              </a:ext>
            </a:extLst>
          </p:cNvPr>
          <p:cNvSpPr/>
          <p:nvPr/>
        </p:nvSpPr>
        <p:spPr>
          <a:xfrm>
            <a:off x="956602" y="421603"/>
            <a:ext cx="7230795" cy="869790"/>
          </a:xfrm>
          <a:prstGeom prst="rect">
            <a:avLst/>
          </a:prstGeom>
          <a:ln w="28575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800" b="1" dirty="0"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“Little Prayers”</a:t>
            </a:r>
            <a:endParaRPr lang="en-US" sz="4800" b="1" dirty="0">
              <a:effectLst/>
              <a:latin typeface="Ink Free" panose="030804020005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Two people looking at the camera&#10;&#10;Description automatically generated">
            <a:extLst>
              <a:ext uri="{FF2B5EF4-FFF2-40B4-BE49-F238E27FC236}">
                <a16:creationId xmlns:a16="http://schemas.microsoft.com/office/drawing/2014/main" id="{F86E1888-0B0E-46BA-8BD3-564EA6FF83A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87681">
            <a:off x="540728" y="1768862"/>
            <a:ext cx="3619635" cy="24162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 descr="A person sitting next to a window&#10;&#10;Description automatically generated">
            <a:extLst>
              <a:ext uri="{FF2B5EF4-FFF2-40B4-BE49-F238E27FC236}">
                <a16:creationId xmlns:a16="http://schemas.microsoft.com/office/drawing/2014/main" id="{614F04E4-8A75-4F75-B6CC-D7E8746E398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48132">
            <a:off x="5207001" y="3129245"/>
            <a:ext cx="3323588" cy="24311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 descr="A group of people around each other&#10;&#10;Description automatically generated">
            <a:extLst>
              <a:ext uri="{FF2B5EF4-FFF2-40B4-BE49-F238E27FC236}">
                <a16:creationId xmlns:a16="http://schemas.microsoft.com/office/drawing/2014/main" id="{5ED88C03-917B-4E59-BA44-C32CA81F6A1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994" y="3881025"/>
            <a:ext cx="4352717" cy="27512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28896594-1515-4EA1-AF56-C12C47A02CA2}"/>
              </a:ext>
            </a:extLst>
          </p:cNvPr>
          <p:cNvSpPr/>
          <p:nvPr/>
        </p:nvSpPr>
        <p:spPr>
          <a:xfrm>
            <a:off x="4607150" y="4408706"/>
            <a:ext cx="4523290" cy="2308324"/>
          </a:xfrm>
          <a:prstGeom prst="rect">
            <a:avLst/>
          </a:prstGeom>
          <a:ln>
            <a:noFill/>
            <a:prstDash val="solid"/>
          </a:ln>
          <a:effectLst>
            <a:outerShdw blurRad="50800" dist="50800" dir="5400000" algn="ctr" rotWithShape="0">
              <a:schemeClr val="bg1"/>
            </a:outerShdw>
          </a:effectLst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Papyrus" panose="03070502060502030205" pitchFamily="66" charset="0"/>
                <a:ea typeface="Calibri" panose="020F0502020204030204" pitchFamily="34" charset="0"/>
              </a:rPr>
              <a:t>“For you died, and your life is now hidden with Christ in God” Col. 3:3 </a:t>
            </a:r>
            <a:endParaRPr lang="en-US" sz="3600" b="1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Papyrus" panose="030705020605020302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31851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8440419"/>
      </p:ext>
    </p:extLst>
  </p:cSld>
  <p:clrMapOvr>
    <a:masterClrMapping/>
  </p:clrMapOvr>
  <p:transition spd="slow">
    <p:wipe dir="d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1269</TotalTime>
  <Words>258</Words>
  <Application>Microsoft Office PowerPoint</Application>
  <PresentationFormat>On-screen Show (4:3)</PresentationFormat>
  <Paragraphs>44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Ink Free</vt:lpstr>
      <vt:lpstr>Papyrus</vt:lpstr>
      <vt:lpstr>Tempus Sans ITC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Ministry1 - Office</dc:creator>
  <cp:lastModifiedBy>AV Team</cp:lastModifiedBy>
  <cp:revision>12</cp:revision>
  <cp:lastPrinted>2020-02-02T08:10:43Z</cp:lastPrinted>
  <dcterms:created xsi:type="dcterms:W3CDTF">2020-01-31T22:52:26Z</dcterms:created>
  <dcterms:modified xsi:type="dcterms:W3CDTF">2020-02-02T08:10:52Z</dcterms:modified>
</cp:coreProperties>
</file>