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6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60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98D007A-A81D-40B5-973B-8B1CFB53407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76C773-EE2C-473E-9822-0CF1F9B6AD1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A3F3E5-257F-4CD7-A303-255A91DFD211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4C5C37-950A-4558-A246-798167E22B4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 descr="HandoutSlideNumber">
            <a:extLst>
              <a:ext uri="{FF2B5EF4-FFF2-40B4-BE49-F238E27FC236}">
                <a16:creationId xmlns:a16="http://schemas.microsoft.com/office/drawing/2014/main" id="{E74359F7-F45C-4635-9A35-B50186B435D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B82351-BE62-4C2B-BBA5-0E2CF3F2906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extBox 5" descr="Box1">
            <a:extLst>
              <a:ext uri="{FF2B5EF4-FFF2-40B4-BE49-F238E27FC236}">
                <a16:creationId xmlns:a16="http://schemas.microsoft.com/office/drawing/2014/main" id="{13EAC92A-E2C5-420B-8259-17B88159D287}"/>
              </a:ext>
            </a:extLst>
          </p:cNvPr>
          <p:cNvSpPr txBox="1"/>
          <p:nvPr/>
        </p:nvSpPr>
        <p:spPr bwMode="black">
          <a:xfrm>
            <a:off x="564039" y="2953512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7" name="TextBox 6" descr="Box2">
            <a:extLst>
              <a:ext uri="{FF2B5EF4-FFF2-40B4-BE49-F238E27FC236}">
                <a16:creationId xmlns:a16="http://schemas.microsoft.com/office/drawing/2014/main" id="{1083E3BA-8FED-4A34-BC1E-6483BBCDB8B3}"/>
              </a:ext>
            </a:extLst>
          </p:cNvPr>
          <p:cNvSpPr txBox="1"/>
          <p:nvPr/>
        </p:nvSpPr>
        <p:spPr bwMode="black">
          <a:xfrm>
            <a:off x="3652825" y="2953512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8" name="TextBox 7" descr="Box3">
            <a:extLst>
              <a:ext uri="{FF2B5EF4-FFF2-40B4-BE49-F238E27FC236}">
                <a16:creationId xmlns:a16="http://schemas.microsoft.com/office/drawing/2014/main" id="{214BEA36-D4C7-4C15-AFD6-34600E084902}"/>
              </a:ext>
            </a:extLst>
          </p:cNvPr>
          <p:cNvSpPr txBox="1"/>
          <p:nvPr/>
        </p:nvSpPr>
        <p:spPr bwMode="black">
          <a:xfrm>
            <a:off x="564039" y="5605272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9" name="TextBox 8" descr="Box4">
            <a:extLst>
              <a:ext uri="{FF2B5EF4-FFF2-40B4-BE49-F238E27FC236}">
                <a16:creationId xmlns:a16="http://schemas.microsoft.com/office/drawing/2014/main" id="{5D7335AA-FB85-4191-A336-5445901101A9}"/>
              </a:ext>
            </a:extLst>
          </p:cNvPr>
          <p:cNvSpPr txBox="1"/>
          <p:nvPr/>
        </p:nvSpPr>
        <p:spPr bwMode="black">
          <a:xfrm>
            <a:off x="3652825" y="5605272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0" name="TextBox 9" descr="Box5">
            <a:extLst>
              <a:ext uri="{FF2B5EF4-FFF2-40B4-BE49-F238E27FC236}">
                <a16:creationId xmlns:a16="http://schemas.microsoft.com/office/drawing/2014/main" id="{EB5B0F5E-C586-4E9D-AE18-4F7DFE6914B1}"/>
              </a:ext>
            </a:extLst>
          </p:cNvPr>
          <p:cNvSpPr txBox="1"/>
          <p:nvPr/>
        </p:nvSpPr>
        <p:spPr bwMode="black">
          <a:xfrm>
            <a:off x="564039" y="8257032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11" name="TextBox 10" descr="Box6">
            <a:extLst>
              <a:ext uri="{FF2B5EF4-FFF2-40B4-BE49-F238E27FC236}">
                <a16:creationId xmlns:a16="http://schemas.microsoft.com/office/drawing/2014/main" id="{8D3830E2-169A-40CE-B66B-2F3F198C21AF}"/>
              </a:ext>
            </a:extLst>
          </p:cNvPr>
          <p:cNvSpPr txBox="1"/>
          <p:nvPr/>
        </p:nvSpPr>
        <p:spPr bwMode="black">
          <a:xfrm>
            <a:off x="3652825" y="8257032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12" name="TextBox 11" descr="Box7">
            <a:extLst>
              <a:ext uri="{FF2B5EF4-FFF2-40B4-BE49-F238E27FC236}">
                <a16:creationId xmlns:a16="http://schemas.microsoft.com/office/drawing/2014/main" id="{E3664C4F-3C4A-427F-B7E6-CBCB4A7C20E7}"/>
              </a:ext>
            </a:extLst>
          </p:cNvPr>
          <p:cNvSpPr txBox="1"/>
          <p:nvPr/>
        </p:nvSpPr>
        <p:spPr bwMode="black">
          <a:xfrm>
            <a:off x="5257800" y="8686800"/>
            <a:ext cx="1016000" cy="18466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square" lIns="0" tIns="0" rIns="0" bIns="0" rtlCol="0">
            <a:spAutoFit/>
          </a:bodyPr>
          <a:lstStyle/>
          <a:p>
            <a:pPr algn="r">
              <a:spcBef>
                <a:spcPct val="50000"/>
              </a:spcBef>
              <a:spcAft>
                <a:spcPct val="0"/>
              </a:spcAft>
            </a:pPr>
            <a:r>
              <a:rPr lang="en-US" sz="1200" b="1">
                <a:latin typeface="Times New Roman" panose="02020603050405020304" pitchFamily="18" charset="0"/>
              </a:rPr>
              <a:t>1/1</a:t>
            </a:r>
          </a:p>
        </p:txBody>
      </p:sp>
    </p:spTree>
    <p:extLst>
      <p:ext uri="{BB962C8B-B14F-4D97-AF65-F5344CB8AC3E}">
        <p14:creationId xmlns:p14="http://schemas.microsoft.com/office/powerpoint/2010/main" val="219539030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D6A66E-D659-4BCF-8930-48E8548185A0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FC715D-4BE2-4EC4-8763-2DAB6EE1C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709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FC715D-4BE2-4EC4-8763-2DAB6EE1C17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3935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FC715D-4BE2-4EC4-8763-2DAB6EE1C17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1556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FC715D-4BE2-4EC4-8763-2DAB6EE1C17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694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FC715D-4BE2-4EC4-8763-2DAB6EE1C17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5476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FC715D-4BE2-4EC4-8763-2DAB6EE1C17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1211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FC715D-4BE2-4EC4-8763-2DAB6EE1C17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7242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FC715D-4BE2-4EC4-8763-2DAB6EE1C17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6938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FC715D-4BE2-4EC4-8763-2DAB6EE1C17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1432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FC715D-4BE2-4EC4-8763-2DAB6EE1C17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1198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FC715D-4BE2-4EC4-8763-2DAB6EE1C17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6179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FC715D-4BE2-4EC4-8763-2DAB6EE1C17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381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DA88-441F-48BB-B392-6474FF8E4DDE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DB914-8E40-499C-8498-3842131F0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079055"/>
      </p:ext>
    </p:extLst>
  </p:cSld>
  <p:clrMapOvr>
    <a:masterClrMapping/>
  </p:clrMapOvr>
  <p:transition spd="slow">
    <p:push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DA88-441F-48BB-B392-6474FF8E4DDE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DB914-8E40-499C-8498-3842131F0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555186"/>
      </p:ext>
    </p:extLst>
  </p:cSld>
  <p:clrMapOvr>
    <a:masterClrMapping/>
  </p:clrMapOvr>
  <p:transition spd="slow">
    <p:push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DA88-441F-48BB-B392-6474FF8E4DDE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DB914-8E40-499C-8498-3842131F0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952197"/>
      </p:ext>
    </p:extLst>
  </p:cSld>
  <p:clrMapOvr>
    <a:masterClrMapping/>
  </p:clrMapOvr>
  <p:transition spd="slow">
    <p:push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DA88-441F-48BB-B392-6474FF8E4DDE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DB914-8E40-499C-8498-3842131F0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83515"/>
      </p:ext>
    </p:extLst>
  </p:cSld>
  <p:clrMapOvr>
    <a:masterClrMapping/>
  </p:clrMapOvr>
  <p:transition spd="slow">
    <p:push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DA88-441F-48BB-B392-6474FF8E4DDE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DB914-8E40-499C-8498-3842131F0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947327"/>
      </p:ext>
    </p:extLst>
  </p:cSld>
  <p:clrMapOvr>
    <a:masterClrMapping/>
  </p:clrMapOvr>
  <p:transition spd="slow">
    <p:push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DA88-441F-48BB-B392-6474FF8E4DDE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DB914-8E40-499C-8498-3842131F0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932079"/>
      </p:ext>
    </p:extLst>
  </p:cSld>
  <p:clrMapOvr>
    <a:masterClrMapping/>
  </p:clrMapOvr>
  <p:transition spd="slow">
    <p:push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DA88-441F-48BB-B392-6474FF8E4DDE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DB914-8E40-499C-8498-3842131F0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145123"/>
      </p:ext>
    </p:extLst>
  </p:cSld>
  <p:clrMapOvr>
    <a:masterClrMapping/>
  </p:clrMapOvr>
  <p:transition spd="slow">
    <p:push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DA88-441F-48BB-B392-6474FF8E4DDE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DB914-8E40-499C-8498-3842131F0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98507"/>
      </p:ext>
    </p:extLst>
  </p:cSld>
  <p:clrMapOvr>
    <a:masterClrMapping/>
  </p:clrMapOvr>
  <p:transition spd="slow">
    <p:push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DA88-441F-48BB-B392-6474FF8E4DDE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DB914-8E40-499C-8498-3842131F0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784904"/>
      </p:ext>
    </p:extLst>
  </p:cSld>
  <p:clrMapOvr>
    <a:masterClrMapping/>
  </p:clrMapOvr>
  <p:transition spd="slow">
    <p:push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DA88-441F-48BB-B392-6474FF8E4DDE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DB914-8E40-499C-8498-3842131F0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147412"/>
      </p:ext>
    </p:extLst>
  </p:cSld>
  <p:clrMapOvr>
    <a:masterClrMapping/>
  </p:clrMapOvr>
  <p:transition spd="slow">
    <p:push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DA88-441F-48BB-B392-6474FF8E4DDE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DB914-8E40-499C-8498-3842131F0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045117"/>
      </p:ext>
    </p:extLst>
  </p:cSld>
  <p:clrMapOvr>
    <a:masterClrMapping/>
  </p:clrMapOvr>
  <p:transition spd="slow">
    <p:push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FDA88-441F-48BB-B392-6474FF8E4DDE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DB914-8E40-499C-8498-3842131F0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9229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push dir="r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B201DAA-4DD3-42F7-AF6D-7D826FE455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43" y="238539"/>
            <a:ext cx="8954507" cy="63875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741C214-BD00-4011-917B-796DD6AFCD9C}"/>
              </a:ext>
            </a:extLst>
          </p:cNvPr>
          <p:cNvSpPr txBox="1"/>
          <p:nvPr/>
        </p:nvSpPr>
        <p:spPr>
          <a:xfrm>
            <a:off x="304800" y="397565"/>
            <a:ext cx="388288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50800" dist="76200" dir="2400000" algn="ctr" rotWithShape="0">
                    <a:schemeClr val="bg1"/>
                  </a:outerShdw>
                </a:effectLst>
                <a:latin typeface="Tempus Sans ITC" panose="04020404030D07020202" pitchFamily="82" charset="0"/>
              </a:rPr>
              <a:t>Examine Your Faith</a:t>
            </a:r>
          </a:p>
        </p:txBody>
      </p:sp>
    </p:spTree>
    <p:extLst>
      <p:ext uri="{BB962C8B-B14F-4D97-AF65-F5344CB8AC3E}">
        <p14:creationId xmlns:p14="http://schemas.microsoft.com/office/powerpoint/2010/main" val="2714507799"/>
      </p:ext>
    </p:extLst>
  </p:cSld>
  <p:clrMapOvr>
    <a:masterClrMapping/>
  </p:clrMapOvr>
  <p:transition spd="slow">
    <p:push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D7CD522-767C-4498-ACF2-89595B309C5B}"/>
              </a:ext>
            </a:extLst>
          </p:cNvPr>
          <p:cNvSpPr/>
          <p:nvPr/>
        </p:nvSpPr>
        <p:spPr>
          <a:xfrm>
            <a:off x="0" y="1973422"/>
            <a:ext cx="91440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>
                <a:latin typeface="Tempus Sans ITC" panose="04020404030D07020202" pitchFamily="82" charset="0"/>
                <a:ea typeface="Times New Roman" panose="02020603050405020304" pitchFamily="18" charset="0"/>
              </a:rPr>
              <a:t>We must always uphold </a:t>
            </a:r>
            <a:r>
              <a:rPr lang="en-US" sz="4400" b="1" dirty="0">
                <a:solidFill>
                  <a:srgbClr val="FFFF00"/>
                </a:solidFill>
                <a:latin typeface="Tempus Sans ITC" panose="04020404030D07020202" pitchFamily="82" charset="0"/>
                <a:ea typeface="Times New Roman" panose="02020603050405020304" pitchFamily="18" charset="0"/>
              </a:rPr>
              <a:t>“the faith,” </a:t>
            </a:r>
            <a:r>
              <a:rPr lang="en-US" sz="4400" b="1" dirty="0">
                <a:latin typeface="Tempus Sans ITC" panose="04020404030D07020202" pitchFamily="82" charset="0"/>
                <a:ea typeface="Times New Roman" panose="02020603050405020304" pitchFamily="18" charset="0"/>
              </a:rPr>
              <a:t>study it, know it. But it is not </a:t>
            </a:r>
            <a:r>
              <a:rPr lang="en-US" sz="4400" b="1" dirty="0">
                <a:solidFill>
                  <a:srgbClr val="FFFF00"/>
                </a:solidFill>
                <a:latin typeface="Tempus Sans ITC" panose="04020404030D07020202" pitchFamily="82" charset="0"/>
                <a:ea typeface="Times New Roman" panose="02020603050405020304" pitchFamily="18" charset="0"/>
              </a:rPr>
              <a:t>“faith” </a:t>
            </a:r>
            <a:r>
              <a:rPr lang="en-US" sz="4400" b="1" dirty="0">
                <a:latin typeface="Tempus Sans ITC" panose="04020404030D07020202" pitchFamily="82" charset="0"/>
                <a:ea typeface="Times New Roman" panose="02020603050405020304" pitchFamily="18" charset="0"/>
              </a:rPr>
              <a:t>until we apply it to our lives.  </a:t>
            </a:r>
          </a:p>
        </p:txBody>
      </p:sp>
    </p:spTree>
    <p:extLst>
      <p:ext uri="{BB962C8B-B14F-4D97-AF65-F5344CB8AC3E}">
        <p14:creationId xmlns:p14="http://schemas.microsoft.com/office/powerpoint/2010/main" val="1654805434"/>
      </p:ext>
    </p:extLst>
  </p:cSld>
  <p:clrMapOvr>
    <a:masterClrMapping/>
  </p:clrMapOvr>
  <p:transition spd="slow">
    <p:push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7402249"/>
      </p:ext>
    </p:extLst>
  </p:cSld>
  <p:clrMapOvr>
    <a:masterClrMapping/>
  </p:clrMapOvr>
  <p:transition spd="slow">
    <p:push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BDBF119-A7FD-4813-828A-9F4B70A42424}"/>
              </a:ext>
            </a:extLst>
          </p:cNvPr>
          <p:cNvSpPr txBox="1"/>
          <p:nvPr/>
        </p:nvSpPr>
        <p:spPr>
          <a:xfrm>
            <a:off x="0" y="612844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Papyrus" panose="03070502060502030205" pitchFamily="66" charset="0"/>
              </a:rPr>
              <a:t>Examine yourselves to see whether you are in the faith; test yourselves. </a:t>
            </a:r>
          </a:p>
          <a:p>
            <a:pPr algn="ctr"/>
            <a:r>
              <a:rPr lang="en-US" sz="4000" b="1" dirty="0">
                <a:latin typeface="Papyrus" panose="03070502060502030205" pitchFamily="66" charset="0"/>
              </a:rPr>
              <a:t>Do you not realize that Christ Jesus </a:t>
            </a:r>
          </a:p>
          <a:p>
            <a:pPr algn="ctr"/>
            <a:r>
              <a:rPr lang="en-US" sz="4000" b="1" dirty="0">
                <a:latin typeface="Papyrus" panose="03070502060502030205" pitchFamily="66" charset="0"/>
              </a:rPr>
              <a:t>is in you – unless, of course, you fail </a:t>
            </a:r>
          </a:p>
          <a:p>
            <a:pPr algn="ctr"/>
            <a:r>
              <a:rPr lang="en-US" sz="4000" b="1" dirty="0">
                <a:latin typeface="Papyrus" panose="03070502060502030205" pitchFamily="66" charset="0"/>
              </a:rPr>
              <a:t>the test. And I trust that you </a:t>
            </a:r>
          </a:p>
          <a:p>
            <a:pPr algn="ctr"/>
            <a:r>
              <a:rPr lang="en-US" sz="4000" b="1" dirty="0">
                <a:latin typeface="Papyrus" panose="03070502060502030205" pitchFamily="66" charset="0"/>
              </a:rPr>
              <a:t>will discover that we have not </a:t>
            </a:r>
          </a:p>
          <a:p>
            <a:pPr algn="ctr"/>
            <a:r>
              <a:rPr lang="en-US" sz="4000" b="1" dirty="0">
                <a:latin typeface="Papyrus" panose="03070502060502030205" pitchFamily="66" charset="0"/>
              </a:rPr>
              <a:t>failed the test.</a:t>
            </a:r>
          </a:p>
          <a:p>
            <a:pPr algn="ctr"/>
            <a:endParaRPr lang="en-US" sz="4000" b="1" dirty="0">
              <a:latin typeface="Papyrus" panose="03070502060502030205" pitchFamily="66" charset="0"/>
            </a:endParaRPr>
          </a:p>
          <a:p>
            <a:pPr algn="ctr"/>
            <a:r>
              <a:rPr lang="en-US" sz="4000" b="1" dirty="0">
                <a:latin typeface="Papyrus" panose="03070502060502030205" pitchFamily="66" charset="0"/>
              </a:rPr>
              <a:t>2 Corinthians 13:5,6</a:t>
            </a:r>
          </a:p>
        </p:txBody>
      </p:sp>
    </p:spTree>
    <p:extLst>
      <p:ext uri="{BB962C8B-B14F-4D97-AF65-F5344CB8AC3E}">
        <p14:creationId xmlns:p14="http://schemas.microsoft.com/office/powerpoint/2010/main" val="2399010037"/>
      </p:ext>
    </p:extLst>
  </p:cSld>
  <p:clrMapOvr>
    <a:masterClrMapping/>
  </p:clrMapOvr>
  <p:transition spd="slow">
    <p:push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90F4EC4-B87E-4D62-BC72-2F4D19B6DA77}"/>
              </a:ext>
            </a:extLst>
          </p:cNvPr>
          <p:cNvSpPr txBox="1"/>
          <p:nvPr/>
        </p:nvSpPr>
        <p:spPr>
          <a:xfrm>
            <a:off x="0" y="409981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Papyrus" panose="03070502060502030205" pitchFamily="66" charset="0"/>
              </a:rPr>
              <a:t>Everyone has some type of faith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53597A5-2F92-41FB-8464-BC4359096D3B}"/>
              </a:ext>
            </a:extLst>
          </p:cNvPr>
          <p:cNvSpPr/>
          <p:nvPr/>
        </p:nvSpPr>
        <p:spPr>
          <a:xfrm>
            <a:off x="145775" y="2090939"/>
            <a:ext cx="8878956" cy="1200329"/>
          </a:xfrm>
          <a:prstGeom prst="rect">
            <a:avLst/>
          </a:prstGeom>
          <a:ln w="28575">
            <a:noFill/>
            <a:prstDash val="solid"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B0F0"/>
                </a:solidFill>
                <a:prstDash val="solid"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latin typeface="Ink Free" panose="03080402000500000000" pitchFamily="66" charset="0"/>
                <a:ea typeface="Times New Roman" panose="02020603050405020304" pitchFamily="18" charset="0"/>
              </a:rPr>
              <a:t>A strong belief in a supernatural power </a:t>
            </a:r>
          </a:p>
          <a:p>
            <a:pPr algn="ctr"/>
            <a:r>
              <a:rPr lang="en-US" sz="3600" b="1" dirty="0">
                <a:latin typeface="Ink Free" panose="03080402000500000000" pitchFamily="66" charset="0"/>
                <a:ea typeface="Times New Roman" panose="02020603050405020304" pitchFamily="18" charset="0"/>
              </a:rPr>
              <a:t>or powers that control human destiny</a:t>
            </a:r>
            <a:endParaRPr lang="en-US" sz="3600" b="1" dirty="0">
              <a:latin typeface="Ink Free" panose="03080402000500000000" pitchFamily="66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2230A58-D9B7-4BAD-83A4-789538B73850}"/>
              </a:ext>
            </a:extLst>
          </p:cNvPr>
          <p:cNvSpPr/>
          <p:nvPr/>
        </p:nvSpPr>
        <p:spPr>
          <a:xfrm>
            <a:off x="0" y="1383053"/>
            <a:ext cx="9143999" cy="707886"/>
          </a:xfrm>
          <a:prstGeom prst="rect">
            <a:avLst/>
          </a:prstGeom>
          <a:ln>
            <a:noFill/>
            <a:prstDash val="solid"/>
          </a:ln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rgbClr val="FFC000"/>
                </a:solidFill>
                <a:latin typeface="Tempus Sans ITC" panose="04020404030D07020202" pitchFamily="82" charset="0"/>
                <a:ea typeface="Times New Roman" panose="02020603050405020304" pitchFamily="18" charset="0"/>
              </a:rPr>
              <a:t>Definitions of faith</a:t>
            </a:r>
            <a:endParaRPr lang="en-US" sz="4000" b="1" dirty="0">
              <a:solidFill>
                <a:srgbClr val="FFC000"/>
              </a:solidFill>
              <a:latin typeface="Tempus Sans ITC" panose="04020404030D07020202" pitchFamily="8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464C913-0C81-4092-9663-0BBF6AD513EE}"/>
              </a:ext>
            </a:extLst>
          </p:cNvPr>
          <p:cNvSpPr/>
          <p:nvPr/>
        </p:nvSpPr>
        <p:spPr>
          <a:xfrm>
            <a:off x="145774" y="3425687"/>
            <a:ext cx="8878957" cy="1754326"/>
          </a:xfrm>
          <a:prstGeom prst="rect">
            <a:avLst/>
          </a:prstGeom>
          <a:ln w="28575">
            <a:noFill/>
            <a:prstDash val="solid"/>
          </a:ln>
          <a:extLst>
            <a:ext uri="{91240B29-F687-4F45-9708-019B960494DF}">
              <a14:hiddenLine xmlns:a14="http://schemas.microsoft.com/office/drawing/2010/main" w="28575">
                <a:solidFill>
                  <a:srgbClr val="92D050"/>
                </a:solidFill>
                <a:prstDash val="solid"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latin typeface="Ink Free" panose="03080402000500000000" pitchFamily="66" charset="0"/>
                <a:ea typeface="Times New Roman" panose="02020603050405020304" pitchFamily="18" charset="0"/>
              </a:rPr>
              <a:t>Acceptance of ideals, beliefs, etc., which are not necessarily demonstrable through experimentation or reason</a:t>
            </a:r>
            <a:endParaRPr lang="en-US" sz="3600" b="1" dirty="0">
              <a:latin typeface="Ink Free" panose="03080402000500000000" pitchFamily="66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2F9096C-0101-4BFF-A197-93216F717726}"/>
              </a:ext>
            </a:extLst>
          </p:cNvPr>
          <p:cNvSpPr/>
          <p:nvPr/>
        </p:nvSpPr>
        <p:spPr>
          <a:xfrm>
            <a:off x="145774" y="5474947"/>
            <a:ext cx="8878957" cy="1200329"/>
          </a:xfrm>
          <a:prstGeom prst="rect">
            <a:avLst/>
          </a:prstGeom>
          <a:ln w="28575">
            <a:noFill/>
            <a:prstDash val="solid"/>
          </a:ln>
          <a:extLst>
            <a:ext uri="{91240B29-F687-4F45-9708-019B960494DF}">
              <a14:hiddenLine xmlns:a14="http://schemas.microsoft.com/office/drawing/2010/main" w="28575">
                <a:solidFill>
                  <a:srgbClr val="FFFF00"/>
                </a:solidFill>
                <a:prstDash val="solid"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latin typeface="Ink Free" panose="03080402000500000000" pitchFamily="66" charset="0"/>
                <a:ea typeface="Times New Roman" panose="02020603050405020304" pitchFamily="18" charset="0"/>
              </a:rPr>
              <a:t>Belief that does not rest on logical proof </a:t>
            </a:r>
          </a:p>
          <a:p>
            <a:pPr algn="ctr"/>
            <a:r>
              <a:rPr lang="en-US" sz="3600" b="1" dirty="0">
                <a:latin typeface="Ink Free" panose="03080402000500000000" pitchFamily="66" charset="0"/>
                <a:ea typeface="Times New Roman" panose="02020603050405020304" pitchFamily="18" charset="0"/>
              </a:rPr>
              <a:t>or material evidence. </a:t>
            </a:r>
            <a:endParaRPr lang="en-US" sz="3600" b="1" dirty="0">
              <a:latin typeface="Ink Free" panose="030804020005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2462017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FB214A8-5460-4C16-92BE-C7DB592A6968}"/>
              </a:ext>
            </a:extLst>
          </p:cNvPr>
          <p:cNvSpPr txBox="1"/>
          <p:nvPr/>
        </p:nvSpPr>
        <p:spPr>
          <a:xfrm>
            <a:off x="0" y="60876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latin typeface="Papyrus" panose="03070502060502030205" pitchFamily="66" charset="0"/>
              </a:rPr>
              <a:t>Types of Faith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84FBE0C-23FE-492E-BB69-9DA7003EA81E}"/>
              </a:ext>
            </a:extLst>
          </p:cNvPr>
          <p:cNvSpPr/>
          <p:nvPr/>
        </p:nvSpPr>
        <p:spPr>
          <a:xfrm>
            <a:off x="0" y="170197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85800" algn="l"/>
              </a:tabLst>
            </a:pPr>
            <a:r>
              <a:rPr lang="en-US" sz="3600" b="1" dirty="0">
                <a:latin typeface="Ink Free" panose="03080402000500000000" pitchFamily="66" charset="0"/>
                <a:ea typeface="Times New Roman" panose="02020603050405020304" pitchFamily="18" charset="0"/>
              </a:rPr>
              <a:t>Dead faith ~  James 2:17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85800" algn="l"/>
              </a:tabLst>
            </a:pPr>
            <a:r>
              <a:rPr lang="en-US" sz="3600" b="1" dirty="0">
                <a:latin typeface="Ink Free" panose="03080402000500000000" pitchFamily="66" charset="0"/>
                <a:ea typeface="Times New Roman" panose="02020603050405020304" pitchFamily="18" charset="0"/>
              </a:rPr>
              <a:t>Little faith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85800" algn="l"/>
              </a:tabLst>
            </a:pPr>
            <a:r>
              <a:rPr lang="en-US" sz="3600" b="1" dirty="0">
                <a:latin typeface="Ink Free" panose="03080402000500000000" pitchFamily="66" charset="0"/>
                <a:ea typeface="Times New Roman" panose="02020603050405020304" pitchFamily="18" charset="0"/>
              </a:rPr>
              <a:t>Faith possessed by demons ~  James 2:19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85800" algn="l"/>
              </a:tabLst>
            </a:pPr>
            <a:r>
              <a:rPr lang="en-US" sz="3600" b="1" dirty="0">
                <a:latin typeface="Ink Free" panose="03080402000500000000" pitchFamily="66" charset="0"/>
                <a:ea typeface="Times New Roman" panose="02020603050405020304" pitchFamily="18" charset="0"/>
              </a:rPr>
              <a:t>Legalistic Faith ~ Matthew 23:23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85800" algn="l"/>
              </a:tabLst>
            </a:pPr>
            <a:r>
              <a:rPr lang="en-US" sz="3600" b="1" dirty="0">
                <a:latin typeface="Ink Free" panose="03080402000500000000" pitchFamily="66" charset="0"/>
                <a:ea typeface="Times New Roman" panose="02020603050405020304" pitchFamily="18" charset="0"/>
              </a:rPr>
              <a:t>Mixed Up Faith ~ 2 Timothy 3:5 		</a:t>
            </a:r>
          </a:p>
        </p:txBody>
      </p:sp>
    </p:spTree>
    <p:extLst>
      <p:ext uri="{BB962C8B-B14F-4D97-AF65-F5344CB8AC3E}">
        <p14:creationId xmlns:p14="http://schemas.microsoft.com/office/powerpoint/2010/main" val="478094765"/>
      </p:ext>
    </p:extLst>
  </p:cSld>
  <p:clrMapOvr>
    <a:masterClrMapping/>
  </p:clrMapOvr>
  <p:transition spd="slow">
    <p:push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CE40885-B687-4305-A314-2CDC70A87BAE}"/>
              </a:ext>
            </a:extLst>
          </p:cNvPr>
          <p:cNvSpPr/>
          <p:nvPr/>
        </p:nvSpPr>
        <p:spPr>
          <a:xfrm>
            <a:off x="0" y="434873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ctr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4000" b="1" dirty="0">
                <a:solidFill>
                  <a:srgbClr val="FFFF00"/>
                </a:solidFill>
                <a:latin typeface="Papyrus" panose="03070502060502030205" pitchFamily="66" charset="0"/>
                <a:ea typeface="Times New Roman" panose="02020603050405020304" pitchFamily="18" charset="0"/>
              </a:rPr>
              <a:t>Biblical Faith</a:t>
            </a:r>
            <a:endParaRPr lang="en-US" sz="4000" dirty="0">
              <a:solidFill>
                <a:srgbClr val="FFFF00"/>
              </a:solidFill>
              <a:latin typeface="Papyrus" panose="03070502060502030205" pitchFamily="66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755A368-D268-4F33-9684-FA166518898A}"/>
              </a:ext>
            </a:extLst>
          </p:cNvPr>
          <p:cNvSpPr/>
          <p:nvPr/>
        </p:nvSpPr>
        <p:spPr>
          <a:xfrm>
            <a:off x="1" y="1304404"/>
            <a:ext cx="9143999" cy="646331"/>
          </a:xfrm>
          <a:prstGeom prst="rect">
            <a:avLst/>
          </a:prstGeom>
          <a:ln>
            <a:noFill/>
            <a:prstDash val="solid"/>
          </a:ln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wrap="square">
            <a:spAutoFit/>
          </a:bodyPr>
          <a:lstStyle/>
          <a:p>
            <a:pPr marR="0" lvl="0" algn="ctr">
              <a:spcBef>
                <a:spcPts val="0"/>
              </a:spcBef>
              <a:spcAft>
                <a:spcPts val="0"/>
              </a:spcAft>
              <a:tabLst>
                <a:tab pos="685800" algn="l"/>
              </a:tabLst>
            </a:pPr>
            <a:r>
              <a:rPr lang="en-US" sz="3600" b="1" i="1" dirty="0">
                <a:latin typeface="Ink Free" panose="03080402000500000000" pitchFamily="66" charset="0"/>
                <a:ea typeface="Times New Roman" panose="02020603050405020304" pitchFamily="18" charset="0"/>
              </a:rPr>
              <a:t>The</a:t>
            </a:r>
            <a:r>
              <a:rPr lang="en-US" sz="3600" b="1" dirty="0">
                <a:latin typeface="Ink Free" panose="03080402000500000000" pitchFamily="66" charset="0"/>
                <a:ea typeface="Times New Roman" panose="02020603050405020304" pitchFamily="18" charset="0"/>
              </a:rPr>
              <a:t> faith – </a:t>
            </a:r>
            <a:r>
              <a:rPr lang="en-US" sz="3600" b="1" i="1" dirty="0">
                <a:latin typeface="Ink Free" panose="03080402000500000000" pitchFamily="66" charset="0"/>
                <a:ea typeface="Times New Roman" panose="02020603050405020304" pitchFamily="18" charset="0"/>
              </a:rPr>
              <a:t>what </a:t>
            </a:r>
            <a:r>
              <a:rPr lang="en-US" sz="3600" b="1" dirty="0">
                <a:latin typeface="Ink Free" panose="03080402000500000000" pitchFamily="66" charset="0"/>
                <a:ea typeface="Times New Roman" panose="02020603050405020304" pitchFamily="18" charset="0"/>
              </a:rPr>
              <a:t>is to be believed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02EB278-2291-47DD-8B2C-12BC6EB7B18B}"/>
              </a:ext>
            </a:extLst>
          </p:cNvPr>
          <p:cNvSpPr/>
          <p:nvPr/>
        </p:nvSpPr>
        <p:spPr>
          <a:xfrm>
            <a:off x="1" y="2297858"/>
            <a:ext cx="9143999" cy="646331"/>
          </a:xfrm>
          <a:prstGeom prst="rect">
            <a:avLst/>
          </a:prstGeom>
          <a:ln>
            <a:noFill/>
            <a:prstDash val="solid"/>
          </a:ln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wrap="square">
            <a:spAutoFit/>
          </a:bodyPr>
          <a:lstStyle/>
          <a:p>
            <a:pPr marR="0" lvl="0" algn="ctr">
              <a:spcBef>
                <a:spcPts val="0"/>
              </a:spcBef>
              <a:spcAft>
                <a:spcPts val="0"/>
              </a:spcAft>
              <a:tabLst>
                <a:tab pos="685800" algn="l"/>
              </a:tabLst>
            </a:pPr>
            <a:r>
              <a:rPr lang="en-US" sz="3600" b="1" dirty="0">
                <a:latin typeface="Ink Free" panose="03080402000500000000" pitchFamily="66" charset="0"/>
                <a:ea typeface="Times New Roman" panose="02020603050405020304" pitchFamily="18" charset="0"/>
              </a:rPr>
              <a:t>Faith –  acting on the </a:t>
            </a:r>
            <a:r>
              <a:rPr lang="en-US" sz="3600" b="1" i="1" dirty="0">
                <a:latin typeface="Ink Free" panose="03080402000500000000" pitchFamily="66" charset="0"/>
                <a:ea typeface="Times New Roman" panose="02020603050405020304" pitchFamily="18" charset="0"/>
              </a:rPr>
              <a:t>what </a:t>
            </a:r>
            <a:endParaRPr lang="en-US" sz="3600" b="1" dirty="0">
              <a:latin typeface="Ink Free" panose="03080402000500000000" pitchFamily="66" charset="0"/>
              <a:ea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3C11A2B-559E-4503-9F81-C6E92AC10E5E}"/>
              </a:ext>
            </a:extLst>
          </p:cNvPr>
          <p:cNvSpPr/>
          <p:nvPr/>
        </p:nvSpPr>
        <p:spPr>
          <a:xfrm>
            <a:off x="0" y="3429000"/>
            <a:ext cx="9143999" cy="1200329"/>
          </a:xfrm>
          <a:prstGeom prst="rect">
            <a:avLst/>
          </a:prstGeom>
          <a:ln>
            <a:noFill/>
            <a:prstDash val="solid"/>
          </a:ln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wrap="square">
            <a:spAutoFit/>
          </a:bodyPr>
          <a:lstStyle/>
          <a:p>
            <a:pPr marR="0" lvl="0" algn="ctr">
              <a:spcBef>
                <a:spcPts val="0"/>
              </a:spcBef>
              <a:spcAft>
                <a:spcPts val="0"/>
              </a:spcAft>
              <a:tabLst>
                <a:tab pos="685800" algn="l"/>
              </a:tabLst>
            </a:pPr>
            <a:r>
              <a:rPr lang="en-US" sz="3600" b="1" i="1" dirty="0">
                <a:latin typeface="Ink Free" panose="03080402000500000000" pitchFamily="66" charset="0"/>
                <a:ea typeface="Times New Roman" panose="02020603050405020304" pitchFamily="18" charset="0"/>
              </a:rPr>
              <a:t>The </a:t>
            </a:r>
            <a:r>
              <a:rPr lang="en-US" sz="3600" b="1" dirty="0">
                <a:latin typeface="Ink Free" panose="03080402000500000000" pitchFamily="66" charset="0"/>
                <a:ea typeface="Times New Roman" panose="02020603050405020304" pitchFamily="18" charset="0"/>
              </a:rPr>
              <a:t>Faith is God’s revelation to man – a record of historical reality. </a:t>
            </a:r>
          </a:p>
        </p:txBody>
      </p:sp>
    </p:spTree>
    <p:extLst>
      <p:ext uri="{BB962C8B-B14F-4D97-AF65-F5344CB8AC3E}">
        <p14:creationId xmlns:p14="http://schemas.microsoft.com/office/powerpoint/2010/main" val="1369377096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E5645BE-791E-49D2-9916-4A99EA3F5754}"/>
              </a:ext>
            </a:extLst>
          </p:cNvPr>
          <p:cNvSpPr/>
          <p:nvPr/>
        </p:nvSpPr>
        <p:spPr>
          <a:xfrm>
            <a:off x="0" y="434873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ctr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4000" b="1" dirty="0">
                <a:solidFill>
                  <a:srgbClr val="FFFF00"/>
                </a:solidFill>
                <a:latin typeface="Papyrus" panose="03070502060502030205" pitchFamily="66" charset="0"/>
                <a:ea typeface="Times New Roman" panose="02020603050405020304" pitchFamily="18" charset="0"/>
              </a:rPr>
              <a:t>We have a responsibility to The Faith</a:t>
            </a:r>
            <a:endParaRPr lang="en-US" sz="4000" dirty="0">
              <a:solidFill>
                <a:srgbClr val="FFFF00"/>
              </a:solidFill>
              <a:latin typeface="Papyrus" panose="03070502060502030205" pitchFamily="66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FEDA1FF-FD4A-45DD-BFB7-D5496A9AA3BD}"/>
              </a:ext>
            </a:extLst>
          </p:cNvPr>
          <p:cNvSpPr/>
          <p:nvPr/>
        </p:nvSpPr>
        <p:spPr>
          <a:xfrm>
            <a:off x="-2" y="1142759"/>
            <a:ext cx="9143999" cy="2308324"/>
          </a:xfrm>
          <a:prstGeom prst="rect">
            <a:avLst/>
          </a:prstGeom>
          <a:ln>
            <a:noFill/>
            <a:prstDash val="solid"/>
          </a:ln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wrap="square">
            <a:spAutoFit/>
          </a:bodyPr>
          <a:lstStyle/>
          <a:p>
            <a:pPr marR="0" lvl="0" algn="ctr">
              <a:spcBef>
                <a:spcPts val="0"/>
              </a:spcBef>
              <a:spcAft>
                <a:spcPts val="0"/>
              </a:spcAft>
              <a:tabLst>
                <a:tab pos="685800" algn="l"/>
              </a:tabLst>
            </a:pPr>
            <a:r>
              <a:rPr lang="en-US" sz="3600" b="1" i="1" dirty="0">
                <a:solidFill>
                  <a:srgbClr val="FFC000"/>
                </a:solidFill>
                <a:latin typeface="Ink Free" panose="03080402000500000000" pitchFamily="66" charset="0"/>
                <a:ea typeface="Times New Roman" panose="02020603050405020304" pitchFamily="18" charset="0"/>
              </a:rPr>
              <a:t>Guard It – </a:t>
            </a:r>
          </a:p>
          <a:p>
            <a:pPr marR="0" lvl="0" algn="ctr">
              <a:spcBef>
                <a:spcPts val="0"/>
              </a:spcBef>
              <a:spcAft>
                <a:spcPts val="0"/>
              </a:spcAft>
              <a:tabLst>
                <a:tab pos="685800" algn="l"/>
              </a:tabLst>
            </a:pPr>
            <a:r>
              <a:rPr lang="en-US" sz="3600" b="1" dirty="0">
                <a:latin typeface="Ink Free" panose="03080402000500000000" pitchFamily="66" charset="0"/>
                <a:ea typeface="Times New Roman" panose="02020603050405020304" pitchFamily="18" charset="0"/>
              </a:rPr>
              <a:t>Guard what has been entrusted to your care…and in so doing have wandered </a:t>
            </a:r>
          </a:p>
          <a:p>
            <a:pPr marR="0" lvl="0" algn="ctr">
              <a:spcBef>
                <a:spcPts val="0"/>
              </a:spcBef>
              <a:spcAft>
                <a:spcPts val="0"/>
              </a:spcAft>
              <a:tabLst>
                <a:tab pos="685800" algn="l"/>
              </a:tabLst>
            </a:pPr>
            <a:r>
              <a:rPr lang="en-US" sz="3600" b="1" dirty="0">
                <a:latin typeface="Ink Free" panose="03080402000500000000" pitchFamily="66" charset="0"/>
                <a:ea typeface="Times New Roman" panose="02020603050405020304" pitchFamily="18" charset="0"/>
              </a:rPr>
              <a:t>from the faith – 1 Timothy 6:20,21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F37AE84-F1D9-4301-BE1B-DCE066E73BCA}"/>
              </a:ext>
            </a:extLst>
          </p:cNvPr>
          <p:cNvSpPr/>
          <p:nvPr/>
        </p:nvSpPr>
        <p:spPr>
          <a:xfrm>
            <a:off x="1" y="3690680"/>
            <a:ext cx="9143999" cy="1200329"/>
          </a:xfrm>
          <a:prstGeom prst="rect">
            <a:avLst/>
          </a:prstGeom>
          <a:ln>
            <a:noFill/>
            <a:prstDash val="solid"/>
          </a:ln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wrap="square">
            <a:spAutoFit/>
          </a:bodyPr>
          <a:lstStyle/>
          <a:p>
            <a:pPr marR="0" lvl="0" algn="ctr">
              <a:spcBef>
                <a:spcPts val="0"/>
              </a:spcBef>
              <a:spcAft>
                <a:spcPts val="0"/>
              </a:spcAft>
              <a:tabLst>
                <a:tab pos="685800" algn="l"/>
              </a:tabLst>
            </a:pPr>
            <a:r>
              <a:rPr lang="en-US" sz="3600" b="1" i="1" dirty="0">
                <a:solidFill>
                  <a:srgbClr val="FFC000"/>
                </a:solidFill>
                <a:latin typeface="Ink Free" panose="03080402000500000000" pitchFamily="66" charset="0"/>
                <a:ea typeface="Times New Roman" panose="02020603050405020304" pitchFamily="18" charset="0"/>
              </a:rPr>
              <a:t>Preach It – </a:t>
            </a:r>
          </a:p>
          <a:p>
            <a:pPr marR="0" lvl="0" algn="ctr">
              <a:spcBef>
                <a:spcPts val="0"/>
              </a:spcBef>
              <a:spcAft>
                <a:spcPts val="0"/>
              </a:spcAft>
              <a:tabLst>
                <a:tab pos="685800" algn="l"/>
              </a:tabLst>
            </a:pPr>
            <a:r>
              <a:rPr lang="en-US" sz="3600" b="1" dirty="0">
                <a:latin typeface="Ink Free" panose="03080402000500000000" pitchFamily="66" charset="0"/>
                <a:ea typeface="Times New Roman" panose="02020603050405020304" pitchFamily="18" charset="0"/>
              </a:rPr>
              <a:t>Preach the world… – 2 Timothy 4:2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84C1235-DA80-41E6-BA23-71C70368EA52}"/>
              </a:ext>
            </a:extLst>
          </p:cNvPr>
          <p:cNvSpPr/>
          <p:nvPr/>
        </p:nvSpPr>
        <p:spPr>
          <a:xfrm>
            <a:off x="1" y="5222798"/>
            <a:ext cx="9143999" cy="1200329"/>
          </a:xfrm>
          <a:prstGeom prst="rect">
            <a:avLst/>
          </a:prstGeom>
          <a:ln>
            <a:noFill/>
            <a:prstDash val="solid"/>
          </a:ln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wrap="square">
            <a:spAutoFit/>
          </a:bodyPr>
          <a:lstStyle/>
          <a:p>
            <a:pPr marR="0" lvl="0" algn="ctr">
              <a:spcBef>
                <a:spcPts val="0"/>
              </a:spcBef>
              <a:spcAft>
                <a:spcPts val="0"/>
              </a:spcAft>
              <a:tabLst>
                <a:tab pos="685800" algn="l"/>
              </a:tabLst>
            </a:pPr>
            <a:r>
              <a:rPr lang="en-US" sz="3600" b="1" i="1" dirty="0">
                <a:solidFill>
                  <a:srgbClr val="FFC000"/>
                </a:solidFill>
                <a:latin typeface="Ink Free" panose="03080402000500000000" pitchFamily="66" charset="0"/>
                <a:ea typeface="Times New Roman" panose="02020603050405020304" pitchFamily="18" charset="0"/>
              </a:rPr>
              <a:t>Contend for It – </a:t>
            </a:r>
          </a:p>
          <a:p>
            <a:pPr marR="0" lvl="0" algn="ctr">
              <a:spcBef>
                <a:spcPts val="0"/>
              </a:spcBef>
              <a:spcAft>
                <a:spcPts val="0"/>
              </a:spcAft>
              <a:tabLst>
                <a:tab pos="685800" algn="l"/>
              </a:tabLst>
            </a:pPr>
            <a:r>
              <a:rPr lang="en-US" sz="3600" b="1" dirty="0">
                <a:latin typeface="Ink Free" panose="03080402000500000000" pitchFamily="66" charset="0"/>
                <a:ea typeface="Times New Roman" panose="02020603050405020304" pitchFamily="18" charset="0"/>
              </a:rPr>
              <a:t>Struggle with skill and commitment – Jude 3</a:t>
            </a:r>
          </a:p>
        </p:txBody>
      </p:sp>
    </p:spTree>
    <p:extLst>
      <p:ext uri="{BB962C8B-B14F-4D97-AF65-F5344CB8AC3E}">
        <p14:creationId xmlns:p14="http://schemas.microsoft.com/office/powerpoint/2010/main" val="676013963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D93B4D5-0F2D-452A-8DD7-92B9D5D7BDA3}"/>
              </a:ext>
            </a:extLst>
          </p:cNvPr>
          <p:cNvSpPr/>
          <p:nvPr/>
        </p:nvSpPr>
        <p:spPr>
          <a:xfrm>
            <a:off x="0" y="434873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ctr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4000" b="1" dirty="0">
                <a:solidFill>
                  <a:srgbClr val="FFFF00"/>
                </a:solidFill>
                <a:latin typeface="Papyrus" panose="03070502060502030205" pitchFamily="66" charset="0"/>
                <a:ea typeface="Times New Roman" panose="02020603050405020304" pitchFamily="18" charset="0"/>
              </a:rPr>
              <a:t>Our response to “the faith” is “our faith”</a:t>
            </a:r>
            <a:endParaRPr lang="en-US" sz="4000" dirty="0">
              <a:solidFill>
                <a:srgbClr val="FFFF00"/>
              </a:solidFill>
              <a:latin typeface="Papyrus" panose="03070502060502030205" pitchFamily="66" charset="0"/>
              <a:ea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5BABDDF-7922-45A9-80DF-DF2F393996B6}"/>
              </a:ext>
            </a:extLst>
          </p:cNvPr>
          <p:cNvSpPr/>
          <p:nvPr/>
        </p:nvSpPr>
        <p:spPr>
          <a:xfrm>
            <a:off x="0" y="1372195"/>
            <a:ext cx="9143999" cy="1754326"/>
          </a:xfrm>
          <a:prstGeom prst="rect">
            <a:avLst/>
          </a:prstGeom>
          <a:ln>
            <a:noFill/>
            <a:prstDash val="solid"/>
          </a:ln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wrap="square">
            <a:spAutoFit/>
          </a:bodyPr>
          <a:lstStyle/>
          <a:p>
            <a:pPr marR="0" lvl="0" algn="ctr">
              <a:spcBef>
                <a:spcPts val="0"/>
              </a:spcBef>
              <a:spcAft>
                <a:spcPts val="0"/>
              </a:spcAft>
              <a:tabLst>
                <a:tab pos="685800" algn="l"/>
              </a:tabLst>
            </a:pPr>
            <a:r>
              <a:rPr lang="en-US" sz="3600" b="1" i="1" dirty="0">
                <a:solidFill>
                  <a:srgbClr val="FFC000"/>
                </a:solidFill>
                <a:latin typeface="Ink Free" panose="03080402000500000000" pitchFamily="66" charset="0"/>
                <a:ea typeface="Times New Roman" panose="02020603050405020304" pitchFamily="18" charset="0"/>
              </a:rPr>
              <a:t>Hebrews 11:1</a:t>
            </a:r>
          </a:p>
          <a:p>
            <a:pPr marR="0" lvl="0" algn="ctr">
              <a:spcBef>
                <a:spcPts val="0"/>
              </a:spcBef>
              <a:spcAft>
                <a:spcPts val="0"/>
              </a:spcAft>
              <a:tabLst>
                <a:tab pos="685800" algn="l"/>
              </a:tabLst>
            </a:pPr>
            <a:r>
              <a:rPr lang="en-US" sz="3600" b="1" dirty="0">
                <a:latin typeface="Ink Free" panose="03080402000500000000" pitchFamily="66" charset="0"/>
                <a:ea typeface="Times New Roman" panose="02020603050405020304" pitchFamily="18" charset="0"/>
              </a:rPr>
              <a:t>Now faith is being sure of what we hope for and certain of what we do not see.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8D0A318-C9CB-4415-8968-265DF9A4F612}"/>
              </a:ext>
            </a:extLst>
          </p:cNvPr>
          <p:cNvSpPr/>
          <p:nvPr/>
        </p:nvSpPr>
        <p:spPr>
          <a:xfrm>
            <a:off x="176463" y="3731480"/>
            <a:ext cx="8823158" cy="707886"/>
          </a:xfrm>
          <a:prstGeom prst="rect">
            <a:avLst/>
          </a:prstGeom>
          <a:ln w="28575">
            <a:noFill/>
            <a:prstDash val="solid"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extLst>
            <a:ext uri="{91240B29-F687-4F45-9708-019B960494DF}">
              <a14:hiddenLine xmlns:a14="http://schemas.microsoft.com/office/drawing/2010/main" w="28575">
                <a:solidFill>
                  <a:srgbClr val="92D050"/>
                </a:solidFill>
                <a:prstDash val="solid"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latin typeface="Ink Free" panose="03080402000500000000" pitchFamily="66" charset="0"/>
                <a:ea typeface="Times New Roman" panose="02020603050405020304" pitchFamily="18" charset="0"/>
              </a:rPr>
              <a:t>Action accompanies faith</a:t>
            </a:r>
            <a:endParaRPr lang="en-US" sz="4000" b="1" dirty="0">
              <a:latin typeface="Ink Free" panose="03080402000500000000" pitchFamily="66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233BD80-CA2A-4C9D-B57F-657495A8995A}"/>
              </a:ext>
            </a:extLst>
          </p:cNvPr>
          <p:cNvSpPr/>
          <p:nvPr/>
        </p:nvSpPr>
        <p:spPr>
          <a:xfrm>
            <a:off x="1" y="4824085"/>
            <a:ext cx="9143999" cy="1323439"/>
          </a:xfrm>
          <a:prstGeom prst="rect">
            <a:avLst/>
          </a:prstGeom>
          <a:ln>
            <a:noFill/>
            <a:prstDash val="solid"/>
          </a:ln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latin typeface="Ink Free" panose="03080402000500000000" pitchFamily="66" charset="0"/>
                <a:ea typeface="Times New Roman" panose="02020603050405020304" pitchFamily="18" charset="0"/>
              </a:rPr>
              <a:t>“Offered, built, went, blessed, spoke, hid, chose, passed through the Sea”</a:t>
            </a:r>
            <a:endParaRPr lang="en-US" sz="4000" b="1" dirty="0">
              <a:latin typeface="Ink Free" panose="030804020005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1585595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rrow: Curved Left 1">
            <a:extLst>
              <a:ext uri="{FF2B5EF4-FFF2-40B4-BE49-F238E27FC236}">
                <a16:creationId xmlns:a16="http://schemas.microsoft.com/office/drawing/2014/main" id="{7573C895-695F-4045-AB47-8AE38B39A97B}"/>
              </a:ext>
            </a:extLst>
          </p:cNvPr>
          <p:cNvSpPr/>
          <p:nvPr/>
        </p:nvSpPr>
        <p:spPr>
          <a:xfrm>
            <a:off x="6211956" y="458192"/>
            <a:ext cx="2620618" cy="380900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Arrow: Curved Down 3">
            <a:extLst>
              <a:ext uri="{FF2B5EF4-FFF2-40B4-BE49-F238E27FC236}">
                <a16:creationId xmlns:a16="http://schemas.microsoft.com/office/drawing/2014/main" id="{7753A5DB-7EF4-4765-AC4C-9D20062C3BBC}"/>
              </a:ext>
            </a:extLst>
          </p:cNvPr>
          <p:cNvSpPr/>
          <p:nvPr/>
        </p:nvSpPr>
        <p:spPr>
          <a:xfrm rot="16200000">
            <a:off x="127139" y="798193"/>
            <a:ext cx="3592166" cy="2620617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B2DB402-E2CC-4CDE-B53F-7598FCEA256D}"/>
              </a:ext>
            </a:extLst>
          </p:cNvPr>
          <p:cNvSpPr/>
          <p:nvPr/>
        </p:nvSpPr>
        <p:spPr>
          <a:xfrm>
            <a:off x="3079474" y="540975"/>
            <a:ext cx="32865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latin typeface="Ink Free" panose="03080402000500000000" pitchFamily="66" charset="0"/>
                <a:ea typeface="Times New Roman" panose="02020603050405020304" pitchFamily="18" charset="0"/>
              </a:rPr>
              <a:t>The Faith</a:t>
            </a:r>
            <a:endParaRPr lang="en-US" sz="4000" b="1" dirty="0">
              <a:solidFill>
                <a:srgbClr val="FFFF00"/>
              </a:solidFill>
              <a:latin typeface="Ink Free" panose="03080402000500000000" pitchFamily="66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8FF40A4-0806-450A-AF51-726C9BB9AB95}"/>
              </a:ext>
            </a:extLst>
          </p:cNvPr>
          <p:cNvSpPr/>
          <p:nvPr/>
        </p:nvSpPr>
        <p:spPr>
          <a:xfrm>
            <a:off x="3602934" y="3371185"/>
            <a:ext cx="223961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latin typeface="Ink Free" panose="03080402000500000000" pitchFamily="66" charset="0"/>
                <a:ea typeface="Times New Roman" panose="02020603050405020304" pitchFamily="18" charset="0"/>
              </a:rPr>
              <a:t>Faith</a:t>
            </a:r>
            <a:endParaRPr lang="en-US" sz="4000" b="1" dirty="0">
              <a:solidFill>
                <a:srgbClr val="FFFF00"/>
              </a:solidFill>
              <a:latin typeface="Ink Free" panose="03080402000500000000" pitchFamily="66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0964D6C-D964-42D4-97D0-5E3FA2BE8A77}"/>
              </a:ext>
            </a:extLst>
          </p:cNvPr>
          <p:cNvSpPr/>
          <p:nvPr/>
        </p:nvSpPr>
        <p:spPr>
          <a:xfrm>
            <a:off x="1722783" y="1331644"/>
            <a:ext cx="6347792" cy="2062103"/>
          </a:xfrm>
          <a:prstGeom prst="rect">
            <a:avLst/>
          </a:prstGeom>
          <a:ln>
            <a:noFill/>
            <a:prstDash val="solid"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50800" dist="50800" dir="5400000" algn="ctr" rotWithShape="0">
              <a:schemeClr val="bg1"/>
            </a:outerShdw>
          </a:effectLst>
          <a:extLst>
            <a:ext uri="{91240B29-F687-4F45-9708-019B960494DF}">
              <a14:hiddenLine xmlns:a14="http://schemas.microsoft.com/office/drawing/2010/main">
                <a:solidFill>
                  <a:srgbClr val="00B0F0"/>
                </a:solidFill>
                <a:prstDash val="solid"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n w="28575">
                  <a:solidFill>
                    <a:schemeClr val="tx1"/>
                  </a:solidFill>
                </a:ln>
                <a:latin typeface="Ink Free" panose="03080402000500000000" pitchFamily="66" charset="0"/>
                <a:ea typeface="Times New Roman" panose="02020603050405020304" pitchFamily="18" charset="0"/>
              </a:rPr>
              <a:t>…the </a:t>
            </a:r>
            <a:r>
              <a:rPr lang="en-US" sz="3200" b="1" dirty="0">
                <a:ln w="28575">
                  <a:solidFill>
                    <a:schemeClr val="tx1"/>
                  </a:solidFill>
                </a:ln>
                <a:solidFill>
                  <a:srgbClr val="FFC000"/>
                </a:solidFill>
                <a:latin typeface="Ink Free" panose="03080402000500000000" pitchFamily="66" charset="0"/>
                <a:ea typeface="Times New Roman" panose="02020603050405020304" pitchFamily="18" charset="0"/>
              </a:rPr>
              <a:t>message</a:t>
            </a:r>
            <a:r>
              <a:rPr lang="en-US" sz="3200" b="1" dirty="0">
                <a:ln w="28575">
                  <a:solidFill>
                    <a:schemeClr val="tx1"/>
                  </a:solidFill>
                </a:ln>
                <a:latin typeface="Ink Free" panose="03080402000500000000" pitchFamily="66" charset="0"/>
                <a:ea typeface="Times New Roman" panose="02020603050405020304" pitchFamily="18" charset="0"/>
              </a:rPr>
              <a:t> they heard was of no value to them, because those who heard it did not combine it with </a:t>
            </a:r>
            <a:r>
              <a:rPr lang="en-US" sz="3200" b="1" dirty="0">
                <a:ln w="28575">
                  <a:solidFill>
                    <a:schemeClr val="tx1"/>
                  </a:solidFill>
                </a:ln>
                <a:solidFill>
                  <a:srgbClr val="FFC000"/>
                </a:solidFill>
                <a:latin typeface="Ink Free" panose="03080402000500000000" pitchFamily="66" charset="0"/>
                <a:ea typeface="Times New Roman" panose="02020603050405020304" pitchFamily="18" charset="0"/>
              </a:rPr>
              <a:t>faith </a:t>
            </a:r>
            <a:r>
              <a:rPr lang="en-US" sz="3200" b="1" dirty="0">
                <a:ln w="28575">
                  <a:solidFill>
                    <a:schemeClr val="tx1"/>
                  </a:solidFill>
                </a:ln>
                <a:latin typeface="Ink Free" panose="03080402000500000000" pitchFamily="66" charset="0"/>
                <a:ea typeface="Times New Roman" panose="02020603050405020304" pitchFamily="18" charset="0"/>
              </a:rPr>
              <a:t>– Heb. 4:1 2</a:t>
            </a:r>
            <a:endParaRPr lang="en-US" sz="3200" b="1" dirty="0">
              <a:ln w="28575">
                <a:solidFill>
                  <a:schemeClr val="tx1"/>
                </a:solidFill>
              </a:ln>
              <a:latin typeface="Ink Free" panose="03080402000500000000" pitchFamily="66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68CB976-2135-41CB-B4E0-81273190A129}"/>
              </a:ext>
            </a:extLst>
          </p:cNvPr>
          <p:cNvSpPr/>
          <p:nvPr/>
        </p:nvSpPr>
        <p:spPr>
          <a:xfrm>
            <a:off x="1" y="4133142"/>
            <a:ext cx="3602934" cy="707886"/>
          </a:xfrm>
          <a:prstGeom prst="rect">
            <a:avLst/>
          </a:prstGeom>
          <a:ln>
            <a:noFill/>
            <a:prstDash val="solid"/>
          </a:ln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rgbClr val="FFC000"/>
                </a:solidFill>
                <a:latin typeface="Ink Free" panose="03080402000500000000" pitchFamily="66" charset="0"/>
                <a:ea typeface="Times New Roman" panose="02020603050405020304" pitchFamily="18" charset="0"/>
              </a:rPr>
              <a:t> Numbers 13</a:t>
            </a:r>
            <a:endParaRPr lang="en-US" sz="4000" b="1" dirty="0">
              <a:solidFill>
                <a:srgbClr val="FFC000"/>
              </a:solidFill>
              <a:latin typeface="Ink Free" panose="03080402000500000000" pitchFamily="66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ADD6D17-8F62-4207-9881-FA89295701FB}"/>
              </a:ext>
            </a:extLst>
          </p:cNvPr>
          <p:cNvSpPr/>
          <p:nvPr/>
        </p:nvSpPr>
        <p:spPr>
          <a:xfrm>
            <a:off x="5541067" y="4133142"/>
            <a:ext cx="3602934" cy="707886"/>
          </a:xfrm>
          <a:prstGeom prst="rect">
            <a:avLst/>
          </a:prstGeom>
          <a:ln>
            <a:noFill/>
            <a:prstDash val="solid"/>
          </a:ln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rgbClr val="FFC000"/>
                </a:solidFill>
                <a:latin typeface="Ink Free" panose="03080402000500000000" pitchFamily="66" charset="0"/>
                <a:ea typeface="Times New Roman" panose="02020603050405020304" pitchFamily="18" charset="0"/>
              </a:rPr>
              <a:t> Matthew 6</a:t>
            </a:r>
            <a:endParaRPr lang="en-US" sz="4000" b="1" dirty="0">
              <a:solidFill>
                <a:srgbClr val="FFC000"/>
              </a:solidFill>
              <a:latin typeface="Ink Free" panose="03080402000500000000" pitchFamily="66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9259ECA-E5F0-4389-8697-D8BA9AC4E4E1}"/>
              </a:ext>
            </a:extLst>
          </p:cNvPr>
          <p:cNvSpPr/>
          <p:nvPr/>
        </p:nvSpPr>
        <p:spPr>
          <a:xfrm>
            <a:off x="260075" y="4841028"/>
            <a:ext cx="3326294" cy="1569660"/>
          </a:xfrm>
          <a:prstGeom prst="rect">
            <a:avLst/>
          </a:prstGeom>
          <a:ln>
            <a:noFill/>
            <a:prstDash val="solid"/>
          </a:ln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Papyrus" panose="03070502060502030205" pitchFamily="66" charset="0"/>
              </a:rPr>
              <a:t>“Don’t worry! The battle is won. Go take the land.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9ACCA20-C9B1-4D9B-A9B8-B7A1AAAB4ED1}"/>
              </a:ext>
            </a:extLst>
          </p:cNvPr>
          <p:cNvSpPr/>
          <p:nvPr/>
        </p:nvSpPr>
        <p:spPr>
          <a:xfrm>
            <a:off x="5817705" y="4737081"/>
            <a:ext cx="3326294" cy="2062103"/>
          </a:xfrm>
          <a:prstGeom prst="rect">
            <a:avLst/>
          </a:prstGeom>
          <a:ln>
            <a:noFill/>
            <a:prstDash val="solid"/>
          </a:ln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Papyrus" panose="03070502060502030205" pitchFamily="66" charset="0"/>
              </a:rPr>
              <a:t>“Don’t worry about physical things. Seek first the kingdom.</a:t>
            </a:r>
          </a:p>
        </p:txBody>
      </p:sp>
    </p:spTree>
    <p:extLst>
      <p:ext uri="{BB962C8B-B14F-4D97-AF65-F5344CB8AC3E}">
        <p14:creationId xmlns:p14="http://schemas.microsoft.com/office/powerpoint/2010/main" val="2426881449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4325825-B02B-4D39-A238-9C2249F37590}"/>
              </a:ext>
            </a:extLst>
          </p:cNvPr>
          <p:cNvSpPr/>
          <p:nvPr/>
        </p:nvSpPr>
        <p:spPr>
          <a:xfrm>
            <a:off x="0" y="4216915"/>
            <a:ext cx="4301461" cy="148152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t">
            <a:noAutofit/>
          </a:bodyPr>
          <a:lstStyle/>
          <a:p>
            <a:pPr algn="ctr" defTabSz="6858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 kern="1200" dirty="0">
                <a:solidFill>
                  <a:srgbClr val="FFFF00"/>
                </a:solidFill>
                <a:latin typeface="Ink Free" panose="03080402000500000000" pitchFamily="66" charset="0"/>
                <a:ea typeface="+mj-ea"/>
                <a:cs typeface="+mj-cs"/>
              </a:rPr>
              <a:t>Faith</a:t>
            </a:r>
            <a:r>
              <a:rPr lang="en-US" sz="4400" b="1" kern="1200" dirty="0">
                <a:latin typeface="Ink Free" panose="03080402000500000000" pitchFamily="66" charset="0"/>
                <a:ea typeface="+mj-ea"/>
                <a:cs typeface="+mj-cs"/>
              </a:rPr>
              <a:t> does not rely on </a:t>
            </a:r>
            <a:r>
              <a:rPr lang="en-US" sz="4400" b="1" kern="1200" dirty="0">
                <a:solidFill>
                  <a:srgbClr val="FFFF00"/>
                </a:solidFill>
                <a:latin typeface="Ink Free" panose="03080402000500000000" pitchFamily="66" charset="0"/>
                <a:ea typeface="+mj-ea"/>
                <a:cs typeface="+mj-cs"/>
              </a:rPr>
              <a:t>feelings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9D64F06-A307-4393-903D-6D4628AD57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963" y="209550"/>
            <a:ext cx="5715000" cy="3219450"/>
          </a:xfrm>
          <a:prstGeom prst="ellipse">
            <a:avLst/>
          </a:prstGeom>
          <a:ln w="190500" cap="rnd">
            <a:noFill/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1240B29-F687-4F45-9708-019B960494DF}">
              <a14:hiddenLine xmlns:a14="http://schemas.microsoft.com/office/drawing/2010/main" w="190500" cap="rnd">
                <a:solidFill>
                  <a:srgbClr val="C8C6BD"/>
                </a:solidFill>
                <a:prstDash val="solid"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DBA5F6F-7EE2-47F4-A896-F72AA7230BB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7542" y="3043545"/>
            <a:ext cx="4804737" cy="3604905"/>
          </a:xfrm>
          <a:prstGeom prst="roundRect">
            <a:avLst>
              <a:gd name="adj" fmla="val 11111"/>
            </a:avLst>
          </a:prstGeom>
          <a:ln w="190500" cap="rnd">
            <a:noFill/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  <a:extLst>
            <a:ext uri="{91240B29-F687-4F45-9708-019B960494DF}">
              <a14:hiddenLine xmlns:a14="http://schemas.microsoft.com/office/drawing/2010/main" w="190500" cap="rnd">
                <a:solidFill>
                  <a:srgbClr val="C8C6BD"/>
                </a:solidFill>
                <a:prstDash val="solid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3696761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386</Words>
  <Application>Microsoft Office PowerPoint</Application>
  <PresentationFormat>On-screen Show (4:3)</PresentationFormat>
  <Paragraphs>59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Ink Free</vt:lpstr>
      <vt:lpstr>Papyrus</vt:lpstr>
      <vt:lpstr>Tempus Sans ITC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Ministry1 - Office</dc:creator>
  <cp:lastModifiedBy>AV Team</cp:lastModifiedBy>
  <cp:revision>7</cp:revision>
  <cp:lastPrinted>2020-01-12T12:54:28Z</cp:lastPrinted>
  <dcterms:created xsi:type="dcterms:W3CDTF">2020-01-11T16:46:27Z</dcterms:created>
  <dcterms:modified xsi:type="dcterms:W3CDTF">2020-01-12T12:54:43Z</dcterms:modified>
</cp:coreProperties>
</file>