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58" r:id="rId5"/>
    <p:sldId id="259" r:id="rId6"/>
    <p:sldId id="260" r:id="rId7"/>
    <p:sldId id="261" r:id="rId8"/>
    <p:sldId id="6953" r:id="rId9"/>
    <p:sldId id="510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83DDF8-C389-4CD6-A581-D8CD6F0B7A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32F8F3-2A14-49B6-968D-4EA829386E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50308-4AE2-4B12-8E39-6EEDC897486B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ECC08D-DB69-469D-8A6A-F134643CE1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 descr="HandoutSlideNumber">
            <a:extLst>
              <a:ext uri="{FF2B5EF4-FFF2-40B4-BE49-F238E27FC236}">
                <a16:creationId xmlns:a16="http://schemas.microsoft.com/office/drawing/2014/main" id="{260C8C14-8028-405D-BEE3-70D3ED2DF7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21426-A869-4761-93E0-75F86F96E13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 descr="Box1">
            <a:extLst>
              <a:ext uri="{FF2B5EF4-FFF2-40B4-BE49-F238E27FC236}">
                <a16:creationId xmlns:a16="http://schemas.microsoft.com/office/drawing/2014/main" id="{A0D126FF-F70F-4F39-914C-1A0693E7F39E}"/>
              </a:ext>
            </a:extLst>
          </p:cNvPr>
          <p:cNvSpPr txBox="1"/>
          <p:nvPr/>
        </p:nvSpPr>
        <p:spPr bwMode="black">
          <a:xfrm>
            <a:off x="564039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 descr="Box2">
            <a:extLst>
              <a:ext uri="{FF2B5EF4-FFF2-40B4-BE49-F238E27FC236}">
                <a16:creationId xmlns:a16="http://schemas.microsoft.com/office/drawing/2014/main" id="{FA95718E-1B78-432A-B8A9-B13E96725B12}"/>
              </a:ext>
            </a:extLst>
          </p:cNvPr>
          <p:cNvSpPr txBox="1"/>
          <p:nvPr/>
        </p:nvSpPr>
        <p:spPr bwMode="black">
          <a:xfrm>
            <a:off x="3652825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 descr="Box3">
            <a:extLst>
              <a:ext uri="{FF2B5EF4-FFF2-40B4-BE49-F238E27FC236}">
                <a16:creationId xmlns:a16="http://schemas.microsoft.com/office/drawing/2014/main" id="{5897F125-932A-484F-8FB5-82B2F5F43464}"/>
              </a:ext>
            </a:extLst>
          </p:cNvPr>
          <p:cNvSpPr txBox="1"/>
          <p:nvPr/>
        </p:nvSpPr>
        <p:spPr bwMode="black">
          <a:xfrm>
            <a:off x="564039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 descr="Box4">
            <a:extLst>
              <a:ext uri="{FF2B5EF4-FFF2-40B4-BE49-F238E27FC236}">
                <a16:creationId xmlns:a16="http://schemas.microsoft.com/office/drawing/2014/main" id="{ECB90CCC-198D-4831-AD02-5EDB5452656C}"/>
              </a:ext>
            </a:extLst>
          </p:cNvPr>
          <p:cNvSpPr txBox="1"/>
          <p:nvPr/>
        </p:nvSpPr>
        <p:spPr bwMode="black">
          <a:xfrm>
            <a:off x="3652825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 descr="Box5">
            <a:extLst>
              <a:ext uri="{FF2B5EF4-FFF2-40B4-BE49-F238E27FC236}">
                <a16:creationId xmlns:a16="http://schemas.microsoft.com/office/drawing/2014/main" id="{85397BE7-6BD7-4D9A-8B06-8355B8071307}"/>
              </a:ext>
            </a:extLst>
          </p:cNvPr>
          <p:cNvSpPr txBox="1"/>
          <p:nvPr/>
        </p:nvSpPr>
        <p:spPr bwMode="black">
          <a:xfrm>
            <a:off x="564039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 descr="Box6">
            <a:extLst>
              <a:ext uri="{FF2B5EF4-FFF2-40B4-BE49-F238E27FC236}">
                <a16:creationId xmlns:a16="http://schemas.microsoft.com/office/drawing/2014/main" id="{AC3FD9E7-9A53-4B6A-8AAD-981B17F6C83E}"/>
              </a:ext>
            </a:extLst>
          </p:cNvPr>
          <p:cNvSpPr txBox="1"/>
          <p:nvPr/>
        </p:nvSpPr>
        <p:spPr bwMode="black">
          <a:xfrm>
            <a:off x="3652825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 descr="Box7">
            <a:extLst>
              <a:ext uri="{FF2B5EF4-FFF2-40B4-BE49-F238E27FC236}">
                <a16:creationId xmlns:a16="http://schemas.microsoft.com/office/drawing/2014/main" id="{ADD5C99F-FAC8-4FD5-A823-DA6FFA6D858D}"/>
              </a:ext>
            </a:extLst>
          </p:cNvPr>
          <p:cNvSpPr txBox="1"/>
          <p:nvPr/>
        </p:nvSpPr>
        <p:spPr bwMode="black">
          <a:xfrm>
            <a:off x="5257800" y="8686800"/>
            <a:ext cx="1016000" cy="18466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latin typeface="Times New Roman" panose="02020603050405020304" pitchFamily="18" charset="0"/>
              </a:rPr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21032432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D7228-CC3C-42BE-A860-ABC0FA144D28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A093E-EA23-43B9-9AD1-A17AF494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02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A093E-EA23-43B9-9AD1-A17AF494F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89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A093E-EA23-43B9-9AD1-A17AF494F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26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A093E-EA23-43B9-9AD1-A17AF494F7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91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A093E-EA23-43B9-9AD1-A17AF494F7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97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A093E-EA23-43B9-9AD1-A17AF494F7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6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A093E-EA23-43B9-9AD1-A17AF494F7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80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 Enter for Sermon followed by Richard Brown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5B092-4D8F-48EA-91EA-496C4B7210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887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A093E-EA23-43B9-9AD1-A17AF494F7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09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A093E-EA23-43B9-9AD1-A17AF494F7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6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9241-6C7E-4057-8019-F6B56DCA38B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A889-7E14-4F4C-BD12-5AD5F39D3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8732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9241-6C7E-4057-8019-F6B56DCA38B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A889-7E14-4F4C-BD12-5AD5F39D3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4345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9241-6C7E-4057-8019-F6B56DCA38B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A889-7E14-4F4C-BD12-5AD5F39D3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15093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1026" y="2130426"/>
            <a:ext cx="4067175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1024" y="3886200"/>
            <a:ext cx="338137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124572"/>
            <a:ext cx="4619625" cy="4486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0598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63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72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79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4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32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44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6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9241-6C7E-4057-8019-F6B56DCA38B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A889-7E14-4F4C-BD12-5AD5F39D3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64162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57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50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3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9241-6C7E-4057-8019-F6B56DCA38B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A889-7E14-4F4C-BD12-5AD5F39D3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7871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9241-6C7E-4057-8019-F6B56DCA38B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A889-7E14-4F4C-BD12-5AD5F39D3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4757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9241-6C7E-4057-8019-F6B56DCA38B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A889-7E14-4F4C-BD12-5AD5F39D3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9476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9241-6C7E-4057-8019-F6B56DCA38B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A889-7E14-4F4C-BD12-5AD5F39D3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3587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9241-6C7E-4057-8019-F6B56DCA38B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A889-7E14-4F4C-BD12-5AD5F39D3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1086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9241-6C7E-4057-8019-F6B56DCA38B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A889-7E14-4F4C-BD12-5AD5F39D3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9588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9241-6C7E-4057-8019-F6B56DCA38B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A889-7E14-4F4C-BD12-5AD5F39D3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9998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A9241-6C7E-4057-8019-F6B56DCA38B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FA889-7E14-4F4C-BD12-5AD5F39D3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74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73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Public\Documents\Assembly\ActiveYear\191110%20-%20Sermon.pptx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B946967-717C-4BE7-A14C-38669D218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57274" cy="685800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39876D-CC6E-485D-8ECD-44469B788FA9}"/>
              </a:ext>
            </a:extLst>
          </p:cNvPr>
          <p:cNvSpPr txBox="1"/>
          <p:nvPr/>
        </p:nvSpPr>
        <p:spPr>
          <a:xfrm>
            <a:off x="0" y="185781"/>
            <a:ext cx="9157274" cy="83099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Passing the Treasure 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CDE7DC-CB6F-43C6-A46D-6F8100B6DBC6}"/>
              </a:ext>
            </a:extLst>
          </p:cNvPr>
          <p:cNvSpPr txBox="1"/>
          <p:nvPr/>
        </p:nvSpPr>
        <p:spPr>
          <a:xfrm rot="21017365">
            <a:off x="682240" y="2794506"/>
            <a:ext cx="4692458" cy="707886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nk Free" panose="03080402000500000000" pitchFamily="66" charset="0"/>
              </a:rPr>
              <a:t>2 Timothy 2:2</a:t>
            </a:r>
          </a:p>
        </p:txBody>
      </p:sp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C343D37A-A18C-4BF5-AEBF-B1139BE48385}"/>
              </a:ext>
            </a:extLst>
          </p:cNvPr>
          <p:cNvSpPr/>
          <p:nvPr/>
        </p:nvSpPr>
        <p:spPr>
          <a:xfrm rot="16200000">
            <a:off x="5674842" y="3082974"/>
            <a:ext cx="3998172" cy="1533375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Bent-Up 7">
            <a:extLst>
              <a:ext uri="{FF2B5EF4-FFF2-40B4-BE49-F238E27FC236}">
                <a16:creationId xmlns:a16="http://schemas.microsoft.com/office/drawing/2014/main" id="{584A3BE7-95C9-4FAD-9198-CF20A6785A36}"/>
              </a:ext>
            </a:extLst>
          </p:cNvPr>
          <p:cNvSpPr/>
          <p:nvPr/>
        </p:nvSpPr>
        <p:spPr>
          <a:xfrm rot="5400000" flipV="1">
            <a:off x="6248964" y="4293553"/>
            <a:ext cx="3060948" cy="1744396"/>
          </a:xfrm>
          <a:prstGeom prst="bentUpArrow">
            <a:avLst>
              <a:gd name="adj1" fmla="val 31004"/>
              <a:gd name="adj2" fmla="val 25000"/>
              <a:gd name="adj3" fmla="val 25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B66637-EBC1-4A55-BB80-9BA20EC87039}"/>
              </a:ext>
            </a:extLst>
          </p:cNvPr>
          <p:cNvSpPr txBox="1"/>
          <p:nvPr/>
        </p:nvSpPr>
        <p:spPr>
          <a:xfrm rot="16200000">
            <a:off x="6035854" y="3177427"/>
            <a:ext cx="327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UPWARD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762BC2-7EB9-4D25-BFEF-082ACD2129DC}"/>
              </a:ext>
            </a:extLst>
          </p:cNvPr>
          <p:cNvSpPr txBox="1"/>
          <p:nvPr/>
        </p:nvSpPr>
        <p:spPr>
          <a:xfrm rot="16200000">
            <a:off x="7162168" y="4619943"/>
            <a:ext cx="2442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WARD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51F5DF-04BA-41EC-8F7E-3D1456CC7EEA}"/>
              </a:ext>
            </a:extLst>
          </p:cNvPr>
          <p:cNvSpPr txBox="1"/>
          <p:nvPr/>
        </p:nvSpPr>
        <p:spPr>
          <a:xfrm>
            <a:off x="7225206" y="5848748"/>
            <a:ext cx="2184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IN</a:t>
            </a:r>
          </a:p>
        </p:txBody>
      </p:sp>
      <p:sp>
        <p:nvSpPr>
          <p:cNvPr id="12" name="Arrow: Quad 11">
            <a:extLst>
              <a:ext uri="{FF2B5EF4-FFF2-40B4-BE49-F238E27FC236}">
                <a16:creationId xmlns:a16="http://schemas.microsoft.com/office/drawing/2014/main" id="{4641C565-CB0A-4D7A-8E9F-44F19D8A24AA}"/>
              </a:ext>
            </a:extLst>
          </p:cNvPr>
          <p:cNvSpPr/>
          <p:nvPr/>
        </p:nvSpPr>
        <p:spPr>
          <a:xfrm>
            <a:off x="5317588" y="2425125"/>
            <a:ext cx="2038927" cy="3186685"/>
          </a:xfrm>
          <a:prstGeom prst="quad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8081F6-38D4-4C3C-A115-B90E20236E9C}"/>
              </a:ext>
            </a:extLst>
          </p:cNvPr>
          <p:cNvSpPr txBox="1"/>
          <p:nvPr/>
        </p:nvSpPr>
        <p:spPr>
          <a:xfrm>
            <a:off x="5024527" y="3685259"/>
            <a:ext cx="2546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Outward</a:t>
            </a:r>
          </a:p>
        </p:txBody>
      </p:sp>
    </p:spTree>
    <p:extLst>
      <p:ext uri="{BB962C8B-B14F-4D97-AF65-F5344CB8AC3E}">
        <p14:creationId xmlns:p14="http://schemas.microsoft.com/office/powerpoint/2010/main" val="400444048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20B4ED-376D-4AF7-B361-751AA2F94A60}"/>
              </a:ext>
            </a:extLst>
          </p:cNvPr>
          <p:cNvSpPr txBox="1"/>
          <p:nvPr/>
        </p:nvSpPr>
        <p:spPr>
          <a:xfrm>
            <a:off x="-13274" y="940498"/>
            <a:ext cx="9157274" cy="446276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You then, my son, be strong in the </a:t>
            </a:r>
          </a:p>
          <a:p>
            <a:pPr algn="ctr"/>
            <a:r>
              <a:rPr 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grace that is in Christ Jesus. </a:t>
            </a:r>
          </a:p>
          <a:p>
            <a:pPr algn="ctr"/>
            <a:r>
              <a:rPr 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And the things you have heard </a:t>
            </a:r>
          </a:p>
          <a:p>
            <a:pPr algn="ctr"/>
            <a:r>
              <a:rPr 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me say in the presence of many </a:t>
            </a:r>
          </a:p>
          <a:p>
            <a:pPr algn="ctr"/>
            <a:r>
              <a:rPr 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witnesses entrust to reliable men who will also be qualified to teach other</a:t>
            </a:r>
            <a:r>
              <a:rPr lang="en-US" sz="48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s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2 Timothy 2:1,2</a:t>
            </a:r>
          </a:p>
        </p:txBody>
      </p:sp>
    </p:spTree>
    <p:extLst>
      <p:ext uri="{BB962C8B-B14F-4D97-AF65-F5344CB8AC3E}">
        <p14:creationId xmlns:p14="http://schemas.microsoft.com/office/powerpoint/2010/main" val="181366390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2C78DE-CD8A-4F42-8774-BEEA8469D16E}"/>
              </a:ext>
            </a:extLst>
          </p:cNvPr>
          <p:cNvSpPr txBox="1"/>
          <p:nvPr/>
        </p:nvSpPr>
        <p:spPr>
          <a:xfrm>
            <a:off x="198783" y="330897"/>
            <a:ext cx="3511826" cy="83099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Preparation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5834D-5438-4A1A-A33F-D2BEA0DF3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409" y="235524"/>
            <a:ext cx="4267200" cy="2819400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E9EE9A-9FBB-4A82-9A3D-DBEEB54A81AC}"/>
              </a:ext>
            </a:extLst>
          </p:cNvPr>
          <p:cNvSpPr/>
          <p:nvPr/>
        </p:nvSpPr>
        <p:spPr>
          <a:xfrm>
            <a:off x="4982817" y="268376"/>
            <a:ext cx="2207656" cy="2584875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Immersed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God’s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grace</a:t>
            </a:r>
            <a:endParaRPr lang="en-US" sz="3800" b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A2DE4-65AB-47A3-9534-F6DF369AFEAA}"/>
              </a:ext>
            </a:extLst>
          </p:cNvPr>
          <p:cNvSpPr txBox="1"/>
          <p:nvPr/>
        </p:nvSpPr>
        <p:spPr>
          <a:xfrm>
            <a:off x="19868" y="3542636"/>
            <a:ext cx="9124132" cy="3046988"/>
          </a:xfrm>
          <a:prstGeom prst="rect">
            <a:avLst/>
          </a:prstGeom>
          <a:noFill/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I’m reminded of your 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sincere fait</a:t>
            </a:r>
            <a:r>
              <a:rPr lang="en-US" sz="32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h…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1:5</a:t>
            </a:r>
          </a:p>
          <a:p>
            <a:pPr algn="ctr"/>
            <a:r>
              <a:rPr lang="en-US" sz="32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I remind you to fan into flame the 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gift of God</a:t>
            </a:r>
            <a:r>
              <a:rPr lang="en-US" sz="32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, which is in you…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1:6</a:t>
            </a:r>
          </a:p>
          <a:p>
            <a:pPr algn="ctr"/>
            <a:r>
              <a:rPr lang="en-US" sz="32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So do not be ashamed…join with me…by the 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power of God</a:t>
            </a:r>
            <a:r>
              <a:rPr lang="en-US" sz="32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…not because of anything we have done…his purpose and 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grace</a:t>
            </a:r>
            <a:r>
              <a:rPr lang="en-US" sz="32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…This 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grace </a:t>
            </a:r>
            <a:r>
              <a:rPr lang="en-US" sz="32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was given us…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1:8.9</a:t>
            </a:r>
            <a:endParaRPr lang="en-US" sz="36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CB0F60-F5FF-4FAA-B67A-A72422AFC31A}"/>
              </a:ext>
            </a:extLst>
          </p:cNvPr>
          <p:cNvSpPr/>
          <p:nvPr/>
        </p:nvSpPr>
        <p:spPr>
          <a:xfrm>
            <a:off x="0" y="3084905"/>
            <a:ext cx="9124131" cy="584775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Grace</a:t>
            </a:r>
            <a:r>
              <a:rPr lang="en-US" sz="32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, mercy and peace from God the Father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1:2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23075A-6E80-4BB1-9892-CDFD2C7262C8}"/>
              </a:ext>
            </a:extLst>
          </p:cNvPr>
          <p:cNvSpPr/>
          <p:nvPr/>
        </p:nvSpPr>
        <p:spPr>
          <a:xfrm>
            <a:off x="1" y="1475171"/>
            <a:ext cx="4777408" cy="1268232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FF00"/>
                </a:solidFill>
                <a:latin typeface="Tempus Sans ITC" panose="04020404030D07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express God’s grace through lives of faith.</a:t>
            </a:r>
            <a:endParaRPr lang="en-US" sz="3600" b="1" dirty="0">
              <a:solidFill>
                <a:srgbClr val="FFFF00"/>
              </a:solidFill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128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55BD8F-212F-4CF1-9B62-F5FF44775AB3}"/>
              </a:ext>
            </a:extLst>
          </p:cNvPr>
          <p:cNvSpPr txBox="1"/>
          <p:nvPr/>
        </p:nvSpPr>
        <p:spPr>
          <a:xfrm>
            <a:off x="198783" y="330897"/>
            <a:ext cx="3511826" cy="83099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Preparation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B670D0-BDAD-438E-A0F3-A357F257F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409" y="235524"/>
            <a:ext cx="42672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478CC3-DFDB-4F0E-A3E9-09181810B849}"/>
              </a:ext>
            </a:extLst>
          </p:cNvPr>
          <p:cNvSpPr/>
          <p:nvPr/>
        </p:nvSpPr>
        <p:spPr>
          <a:xfrm>
            <a:off x="4982817" y="268376"/>
            <a:ext cx="2207656" cy="2584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Immersed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God’s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grace</a:t>
            </a:r>
            <a:endParaRPr lang="en-US" sz="3800" b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551D16-D7DE-441D-937D-E5D606CFB25A}"/>
              </a:ext>
            </a:extLst>
          </p:cNvPr>
          <p:cNvSpPr/>
          <p:nvPr/>
        </p:nvSpPr>
        <p:spPr>
          <a:xfrm>
            <a:off x="1" y="1475171"/>
            <a:ext cx="4777408" cy="1268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FF00"/>
                </a:solidFill>
                <a:latin typeface="Tempus Sans ITC" panose="04020404030D07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express God’s grace through lives of faith.</a:t>
            </a:r>
            <a:endParaRPr lang="en-US" sz="3600" b="1" dirty="0">
              <a:solidFill>
                <a:srgbClr val="FFFF00"/>
              </a:solidFill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887F1C-2BB8-4F56-AC5C-E213BC6AA8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3" y="3174192"/>
            <a:ext cx="3339547" cy="3479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DC232F8-F9D4-40CE-85E1-334BF5E85EC4}"/>
              </a:ext>
            </a:extLst>
          </p:cNvPr>
          <p:cNvSpPr/>
          <p:nvPr/>
        </p:nvSpPr>
        <p:spPr>
          <a:xfrm>
            <a:off x="795986" y="5804154"/>
            <a:ext cx="2145139" cy="707822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Strong</a:t>
            </a:r>
            <a:endParaRPr lang="en-US" sz="3800" b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320C6C-1505-4A54-92C4-A9E420858226}"/>
              </a:ext>
            </a:extLst>
          </p:cNvPr>
          <p:cNvSpPr txBox="1"/>
          <p:nvPr/>
        </p:nvSpPr>
        <p:spPr>
          <a:xfrm>
            <a:off x="3538328" y="3284165"/>
            <a:ext cx="5605671" cy="2554545"/>
          </a:xfrm>
          <a:prstGeom prst="rect">
            <a:avLst/>
          </a:prstGeom>
          <a:noFill/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For God did not give us a spirit of timidity, but a spirit of power, of love and of self-disciple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2 Timothy 1:7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338860-FB70-41F8-81EF-0DB0A5A1AE4B}"/>
              </a:ext>
            </a:extLst>
          </p:cNvPr>
          <p:cNvSpPr/>
          <p:nvPr/>
        </p:nvSpPr>
        <p:spPr>
          <a:xfrm>
            <a:off x="4709762" y="5903626"/>
            <a:ext cx="4235455" cy="707822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Grace of God</a:t>
            </a:r>
            <a:endParaRPr lang="en-US" sz="3800" b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BC40F6A-132E-4ACF-B1DE-249929739D95}"/>
              </a:ext>
            </a:extLst>
          </p:cNvPr>
          <p:cNvSpPr/>
          <p:nvPr/>
        </p:nvSpPr>
        <p:spPr>
          <a:xfrm>
            <a:off x="2941125" y="5838710"/>
            <a:ext cx="1836284" cy="815477"/>
          </a:xfrm>
          <a:prstGeom prst="righ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38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85A0E2-2DC0-41D7-BA5C-667E4C29E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1999" cy="2986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6E0DFD-6399-4747-8E68-B222A323ECF3}"/>
              </a:ext>
            </a:extLst>
          </p:cNvPr>
          <p:cNvSpPr txBox="1"/>
          <p:nvPr/>
        </p:nvSpPr>
        <p:spPr>
          <a:xfrm>
            <a:off x="198783" y="330897"/>
            <a:ext cx="3511826" cy="83099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Process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C36A00-A769-4C67-A85C-F85B6B9E9EA0}"/>
              </a:ext>
            </a:extLst>
          </p:cNvPr>
          <p:cNvSpPr/>
          <p:nvPr/>
        </p:nvSpPr>
        <p:spPr>
          <a:xfrm>
            <a:off x="4572000" y="1652580"/>
            <a:ext cx="4572000" cy="1333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Entrust to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reliable men</a:t>
            </a:r>
            <a:endParaRPr lang="en-US" sz="3800" b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AFCCBE-4997-4E6C-8692-7A1CC825F50F}"/>
              </a:ext>
            </a:extLst>
          </p:cNvPr>
          <p:cNvSpPr/>
          <p:nvPr/>
        </p:nvSpPr>
        <p:spPr>
          <a:xfrm>
            <a:off x="132520" y="1493043"/>
            <a:ext cx="4439479" cy="3046603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B0F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FF00"/>
                </a:solidFill>
                <a:latin typeface="Tempus Sans ITC" panose="04020404030D07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ENTRUST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Tempus Sans ITC" panose="04020404030D07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place beside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Tempus Sans ITC" panose="04020404030D07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place in front of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Tempus Sans ITC" panose="04020404030D07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deliver, present,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Tempus Sans ITC" panose="04020404030D07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give evidence.</a:t>
            </a:r>
            <a:endParaRPr lang="en-US" sz="3600" b="1" dirty="0"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A744CF-F8F3-4A7B-B2E5-E4651D60ED0E}"/>
              </a:ext>
            </a:extLst>
          </p:cNvPr>
          <p:cNvSpPr/>
          <p:nvPr/>
        </p:nvSpPr>
        <p:spPr>
          <a:xfrm>
            <a:off x="4571999" y="2990435"/>
            <a:ext cx="4439478" cy="3772315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B0F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FF00"/>
                </a:solidFill>
                <a:latin typeface="Tempus Sans ITC" panose="04020404030D07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RELIABLE MEN</a:t>
            </a:r>
            <a:endParaRPr lang="en-US" sz="3200" b="1" dirty="0">
              <a:solidFill>
                <a:srgbClr val="FFFF00"/>
              </a:solidFill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Tempus Sans ITC" panose="04020404030D07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“Faithful”</a:t>
            </a:r>
            <a:endParaRPr lang="en-US" sz="3200" b="1" dirty="0"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Tempus Sans ITC" panose="04020404030D07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to focus on passing on the treasure we have to people who are </a:t>
            </a:r>
            <a:r>
              <a:rPr lang="en-US" sz="3200" b="1" dirty="0">
                <a:solidFill>
                  <a:srgbClr val="FFC000"/>
                </a:solidFill>
                <a:latin typeface="Tempus Sans ITC" panose="04020404030D07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trustworthy</a:t>
            </a:r>
            <a:r>
              <a:rPr lang="en-US" sz="3200" b="1" dirty="0">
                <a:latin typeface="Tempus Sans ITC" panose="04020404030D07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b="1" dirty="0">
                <a:solidFill>
                  <a:srgbClr val="FFC000"/>
                </a:solidFill>
                <a:latin typeface="Tempus Sans ITC" panose="04020404030D07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dependable.</a:t>
            </a:r>
            <a:endParaRPr lang="en-US" sz="3200" b="1" dirty="0">
              <a:solidFill>
                <a:srgbClr val="FFC000"/>
              </a:solidFill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96D55E-FDC6-4D7B-ACF2-C8A411BEB6B2}"/>
              </a:ext>
            </a:extLst>
          </p:cNvPr>
          <p:cNvSpPr/>
          <p:nvPr/>
        </p:nvSpPr>
        <p:spPr>
          <a:xfrm>
            <a:off x="0" y="4539646"/>
            <a:ext cx="801823" cy="245047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FFFF00"/>
                </a:solidFill>
                <a:latin typeface="Tempus Sans ITC" panose="04020404030D07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F.</a:t>
            </a:r>
            <a:br>
              <a:rPr lang="en-US" sz="4800" b="1" dirty="0">
                <a:solidFill>
                  <a:srgbClr val="FFFF00"/>
                </a:solidFill>
                <a:latin typeface="Tempus Sans ITC" panose="04020404030D07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FFFF00"/>
                </a:solidFill>
                <a:latin typeface="Tempus Sans ITC" panose="04020404030D07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br>
              <a:rPr lang="en-US" sz="4800" b="1" dirty="0">
                <a:solidFill>
                  <a:srgbClr val="FFFF00"/>
                </a:solidFill>
                <a:latin typeface="Tempus Sans ITC" panose="04020404030D07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FFFF00"/>
                </a:solidFill>
                <a:latin typeface="Tempus Sans ITC" panose="04020404030D07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F09815-8829-4BA7-844C-22C44497A171}"/>
              </a:ext>
            </a:extLst>
          </p:cNvPr>
          <p:cNvSpPr/>
          <p:nvPr/>
        </p:nvSpPr>
        <p:spPr>
          <a:xfrm>
            <a:off x="637740" y="4539646"/>
            <a:ext cx="1861408" cy="869790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 err="1">
                <a:latin typeface="Tempus Sans ITC" panose="04020404030D07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aithful</a:t>
            </a:r>
            <a:endParaRPr lang="en-US" sz="4800" b="1" dirty="0">
              <a:latin typeface="Tempus Sans ITC" panose="04020404030D070202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0EFA6A-A4DC-44BE-A8CC-854697A877A9}"/>
              </a:ext>
            </a:extLst>
          </p:cNvPr>
          <p:cNvSpPr/>
          <p:nvPr/>
        </p:nvSpPr>
        <p:spPr>
          <a:xfrm>
            <a:off x="616691" y="5329990"/>
            <a:ext cx="2089033" cy="869790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 err="1">
                <a:latin typeface="Tempus Sans ITC" panose="04020404030D07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vailable</a:t>
            </a:r>
            <a:endParaRPr lang="en-US" sz="4800" b="1" dirty="0">
              <a:latin typeface="Tempus Sans ITC" panose="04020404030D070202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1236A7-56A7-4D0D-92DA-38D92A73D2A2}"/>
              </a:ext>
            </a:extLst>
          </p:cNvPr>
          <p:cNvSpPr/>
          <p:nvPr/>
        </p:nvSpPr>
        <p:spPr>
          <a:xfrm>
            <a:off x="611180" y="6080612"/>
            <a:ext cx="2369559" cy="869790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 err="1">
                <a:latin typeface="Tempus Sans ITC" panose="04020404030D07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eachable</a:t>
            </a:r>
            <a:endParaRPr lang="en-US" sz="4800" b="1" dirty="0">
              <a:latin typeface="Tempus Sans ITC" panose="04020404030D070202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671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3CAC15-28D8-4D6D-8976-327CC2DF10BE}"/>
              </a:ext>
            </a:extLst>
          </p:cNvPr>
          <p:cNvSpPr txBox="1"/>
          <p:nvPr/>
        </p:nvSpPr>
        <p:spPr>
          <a:xfrm>
            <a:off x="198783" y="330897"/>
            <a:ext cx="3511826" cy="83099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Result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F35A17-68BA-4432-94AA-5C7175FD9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281" y="200044"/>
            <a:ext cx="4860936" cy="3104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3E35DC-EA9F-434C-9715-9977A67CAA47}"/>
              </a:ext>
            </a:extLst>
          </p:cNvPr>
          <p:cNvSpPr/>
          <p:nvPr/>
        </p:nvSpPr>
        <p:spPr>
          <a:xfrm>
            <a:off x="4084282" y="3304967"/>
            <a:ext cx="48609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empus Sans ITC" panose="04020404030D07020202" pitchFamily="82" charset="0"/>
                <a:ea typeface="Times New Roman" panose="02020603050405020304" pitchFamily="18" charset="0"/>
              </a:rPr>
              <a:t>Who are qualified </a:t>
            </a:r>
          </a:p>
          <a:p>
            <a:pPr algn="ctr"/>
            <a:r>
              <a:rPr lang="en-US" sz="3200" b="1" dirty="0">
                <a:latin typeface="Tempus Sans ITC" panose="04020404030D07020202" pitchFamily="82" charset="0"/>
                <a:ea typeface="Times New Roman" panose="02020603050405020304" pitchFamily="18" charset="0"/>
              </a:rPr>
              <a:t>to teach others</a:t>
            </a:r>
            <a:endParaRPr lang="en-US" sz="3200" dirty="0">
              <a:latin typeface="Tempus Sans ITC" panose="04020404030D07020202" pitchFamily="8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30427C-811C-4E75-89DA-F6EEAEAEEDA4}"/>
              </a:ext>
            </a:extLst>
          </p:cNvPr>
          <p:cNvSpPr/>
          <p:nvPr/>
        </p:nvSpPr>
        <p:spPr>
          <a:xfrm>
            <a:off x="4084282" y="200044"/>
            <a:ext cx="4860936" cy="4182141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97B983-8FD9-4D16-B3F9-CF18DFA6408E}"/>
              </a:ext>
            </a:extLst>
          </p:cNvPr>
          <p:cNvSpPr/>
          <p:nvPr/>
        </p:nvSpPr>
        <p:spPr>
          <a:xfrm>
            <a:off x="168790" y="1428039"/>
            <a:ext cx="3571812" cy="1398844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 Important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618B49-A140-45D6-B1E3-1E432B41EE40}"/>
              </a:ext>
            </a:extLst>
          </p:cNvPr>
          <p:cNvSpPr/>
          <p:nvPr/>
        </p:nvSpPr>
        <p:spPr>
          <a:xfrm>
            <a:off x="0" y="2973786"/>
            <a:ext cx="3968693" cy="869790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FFC000"/>
                </a:solidFill>
                <a:latin typeface="Tempus Sans ITC" panose="04020404030D07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QUALIFIED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7CAF1E-F9B5-4F5E-92A2-C3388B5054D7}"/>
              </a:ext>
            </a:extLst>
          </p:cNvPr>
          <p:cNvSpPr/>
          <p:nvPr/>
        </p:nvSpPr>
        <p:spPr>
          <a:xfrm>
            <a:off x="4530402" y="4515098"/>
            <a:ext cx="3968693" cy="869790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FFC000"/>
                </a:solidFill>
                <a:latin typeface="Tempus Sans ITC" panose="04020404030D07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TEACH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E67090-5D12-4A00-A337-26FCC25A5F77}"/>
              </a:ext>
            </a:extLst>
          </p:cNvPr>
          <p:cNvSpPr/>
          <p:nvPr/>
        </p:nvSpPr>
        <p:spPr>
          <a:xfrm>
            <a:off x="-29652" y="3730268"/>
            <a:ext cx="3968693" cy="1569660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Papyrus" panose="03070502060502030205" pitchFamily="66" charset="0"/>
                <a:ea typeface="Times New Roman" panose="02020603050405020304" pitchFamily="18" charset="0"/>
              </a:rPr>
              <a:t>Competence: a sense of worthiness and honor</a:t>
            </a:r>
            <a:endParaRPr lang="en-US" sz="3200" b="1" dirty="0">
              <a:latin typeface="Papyrus" panose="03070502060502030205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F53301-C33D-4E9C-ABA3-0057960EE3F9}"/>
              </a:ext>
            </a:extLst>
          </p:cNvPr>
          <p:cNvSpPr/>
          <p:nvPr/>
        </p:nvSpPr>
        <p:spPr>
          <a:xfrm>
            <a:off x="3968694" y="5319073"/>
            <a:ext cx="4976523" cy="1077218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Papyrus" panose="03070502060502030205" pitchFamily="66" charset="0"/>
                <a:ea typeface="Times New Roman" panose="02020603050405020304" pitchFamily="18" charset="0"/>
              </a:rPr>
              <a:t>Essential to </a:t>
            </a:r>
          </a:p>
          <a:p>
            <a:pPr algn="ctr"/>
            <a:r>
              <a:rPr lang="en-US" sz="3200" b="1" dirty="0">
                <a:latin typeface="Papyrus" panose="03070502060502030205" pitchFamily="66" charset="0"/>
                <a:ea typeface="Times New Roman" panose="02020603050405020304" pitchFamily="18" charset="0"/>
              </a:rPr>
              <a:t>continued discipleship</a:t>
            </a:r>
            <a:endParaRPr lang="en-US" sz="3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512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2BAE88-2CEE-496A-A258-9A802BF8A7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68" y="779563"/>
            <a:ext cx="7490534" cy="5143500"/>
          </a:xfrm>
          <a:prstGeom prst="rect">
            <a:avLst/>
          </a:prstGeom>
        </p:spPr>
      </p:pic>
      <p:sp>
        <p:nvSpPr>
          <p:cNvPr id="5" name="AutoShape 5">
            <a:hlinkClick r:id="rId4" action="ppaction://hlinkpres?slideindex=1&amp;slidetitle=" highlightClick="1"/>
            <a:extLst>
              <a:ext uri="{FF2B5EF4-FFF2-40B4-BE49-F238E27FC236}">
                <a16:creationId xmlns:a16="http://schemas.microsoft.com/office/drawing/2014/main" id="{CE58983A-C88C-49FC-ABE3-E4CF41C26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250" y="5923063"/>
            <a:ext cx="685800" cy="115410"/>
          </a:xfrm>
          <a:prstGeom prst="actionButtonBlank">
            <a:avLst/>
          </a:prstGeom>
          <a:noFill/>
          <a:ln w="9525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5732" eaLnBrk="1" hangingPunct="1">
              <a:spcBef>
                <a:spcPct val="0"/>
              </a:spcBef>
              <a:buNone/>
              <a:defRPr/>
            </a:pPr>
            <a:r>
              <a:rPr lang="en-US" altLang="en-US" sz="300" b="1" dirty="0">
                <a:solidFill>
                  <a:srgbClr val="FFFFFF"/>
                </a:solidFill>
                <a:sym typeface="Symbol" pitchFamily="18" charset="2"/>
              </a:rPr>
              <a:t>Journey Thoughts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63ADF2-CE77-464D-BDAC-BD730AC5FB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6734" y="-1142999"/>
            <a:ext cx="7490534" cy="342899"/>
          </a:xfrm>
          <a:prstGeom prst="rect">
            <a:avLst/>
          </a:prstGeom>
        </p:spPr>
        <p:txBody>
          <a:bodyPr/>
          <a:lstStyle/>
          <a:p>
            <a:r>
              <a:rPr lang="en-US" sz="1350" dirty="0"/>
              <a:t>Journey. TAB ENTER to launch Journey charts. ESC to return.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CC4D73-07D4-4132-94B3-C5981317DCFE}"/>
              </a:ext>
            </a:extLst>
          </p:cNvPr>
          <p:cNvSpPr txBox="1"/>
          <p:nvPr/>
        </p:nvSpPr>
        <p:spPr>
          <a:xfrm>
            <a:off x="2286000" y="3048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Tab Enter for Richard Brown slides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8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1076"/>
            <a:ext cx="8229600" cy="695325"/>
          </a:xfrm>
        </p:spPr>
        <p:txBody>
          <a:bodyPr>
            <a:normAutofit/>
          </a:bodyPr>
          <a:lstStyle/>
          <a:p>
            <a:r>
              <a:rPr lang="en-US" sz="3600" dirty="0"/>
              <a:t>AEC Charter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1" y="1790701"/>
            <a:ext cx="8724900" cy="42100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1800" dirty="0"/>
              <a:t>On behalf of the elders, the AEC is to see that:</a:t>
            </a:r>
          </a:p>
          <a:p>
            <a:r>
              <a:rPr lang="en-US" altLang="en-US" sz="1800" dirty="0"/>
              <a:t>Teachers of adult classes hold to the inerrancy and sufficiency of the Scriptures, are strong in the faith, and are solid in their understanding of the Scriptures</a:t>
            </a:r>
          </a:p>
          <a:p>
            <a:r>
              <a:rPr lang="en-US" altLang="en-US" sz="1800" dirty="0"/>
              <a:t>What they teach is faithful to the Scriptures and accords with Biblical doctrines and principles upheld by this church</a:t>
            </a:r>
          </a:p>
          <a:p>
            <a:r>
              <a:rPr lang="en-US" altLang="en-US" sz="1800" dirty="0"/>
              <a:t>Curricula is balanced across the Bible as a whole</a:t>
            </a:r>
          </a:p>
          <a:p>
            <a:r>
              <a:rPr lang="en-US" altLang="en-US" sz="1800" dirty="0"/>
              <a:t>Subject matter has a good mix of understanding of the text and its application to daily life</a:t>
            </a:r>
          </a:p>
          <a:p>
            <a:r>
              <a:rPr lang="en-US" altLang="en-US" sz="1800" dirty="0"/>
              <a:t>Our teaching strives to challenge the head, the conscience and the heart. </a:t>
            </a:r>
          </a:p>
          <a:p>
            <a:r>
              <a:rPr lang="en-US" altLang="en-US" sz="1800" dirty="0"/>
              <a:t>As we diligently study the Scriptures, we do not lose sight of who and what the book is all about </a:t>
            </a:r>
          </a:p>
          <a:p>
            <a:pPr lvl="1"/>
            <a:r>
              <a:rPr lang="en-US" altLang="en-US" sz="1600" dirty="0"/>
              <a:t>John 5:39, “You diligently study the Scriptures because you think that by them you possess eternal life. These are the Scriptures that testify about me.”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24650" y="1211044"/>
            <a:ext cx="2419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600" dirty="0">
                <a:solidFill>
                  <a:prstClr val="white"/>
                </a:solidFill>
                <a:latin typeface="Calibri"/>
              </a:rPr>
              <a:t>January 7, 2012</a:t>
            </a:r>
          </a:p>
        </p:txBody>
      </p:sp>
    </p:spTree>
    <p:extLst>
      <p:ext uri="{BB962C8B-B14F-4D97-AF65-F5344CB8AC3E}">
        <p14:creationId xmlns:p14="http://schemas.microsoft.com/office/powerpoint/2010/main" val="300884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380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Five Rules">
  <a:themeElements>
    <a:clrScheme name="Duarte's Five Rule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8CFEE"/>
      </a:accent1>
      <a:accent2>
        <a:srgbClr val="F0AA26"/>
      </a:accent2>
      <a:accent3>
        <a:srgbClr val="5DA01F"/>
      </a:accent3>
      <a:accent4>
        <a:srgbClr val="F3EACD"/>
      </a:accent4>
      <a:accent5>
        <a:srgbClr val="4BACC6"/>
      </a:accent5>
      <a:accent6>
        <a:srgbClr val="F79646"/>
      </a:accent6>
      <a:hlink>
        <a:srgbClr val="F0AA26"/>
      </a:hlink>
      <a:folHlink>
        <a:srgbClr val="08CF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501</TotalTime>
  <Words>463</Words>
  <Application>Microsoft Office PowerPoint</Application>
  <PresentationFormat>On-screen Show (4:3)</PresentationFormat>
  <Paragraphs>80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Ink Free</vt:lpstr>
      <vt:lpstr>Papyrus</vt:lpstr>
      <vt:lpstr>Tempus Sans ITC</vt:lpstr>
      <vt:lpstr>Times New Roman</vt:lpstr>
      <vt:lpstr>Office Theme</vt:lpstr>
      <vt:lpstr>Five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Journey. TAB ENTER to launch Journey charts. ESC to return.</vt:lpstr>
      <vt:lpstr>AEC Charter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Ministry1 - Office</dc:creator>
  <cp:lastModifiedBy>AV Team</cp:lastModifiedBy>
  <cp:revision>15</cp:revision>
  <cp:lastPrinted>2019-11-10T09:06:01Z</cp:lastPrinted>
  <dcterms:created xsi:type="dcterms:W3CDTF">2019-11-08T17:04:29Z</dcterms:created>
  <dcterms:modified xsi:type="dcterms:W3CDTF">2019-11-10T15:59:59Z</dcterms:modified>
</cp:coreProperties>
</file>