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19F019-285A-4CA2-9BB2-E9CF85E978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972902-97C4-4A2D-8C38-16D3532EF6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9D9D7-7B0A-45E7-BEE4-3DD2AA7098A5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0B4B04-6E01-4B15-AC96-0FBA6E6BDF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 descr="HandoutSlideNumber">
            <a:extLst>
              <a:ext uri="{FF2B5EF4-FFF2-40B4-BE49-F238E27FC236}">
                <a16:creationId xmlns:a16="http://schemas.microsoft.com/office/drawing/2014/main" id="{72CB17D7-3BEE-49AE-817E-B6E1EB77F8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4BF92-4B45-4B20-B4A0-8FB05D9506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 descr="Box1">
            <a:extLst>
              <a:ext uri="{FF2B5EF4-FFF2-40B4-BE49-F238E27FC236}">
                <a16:creationId xmlns:a16="http://schemas.microsoft.com/office/drawing/2014/main" id="{07857563-2A6E-4530-878D-5F418C203AF3}"/>
              </a:ext>
            </a:extLst>
          </p:cNvPr>
          <p:cNvSpPr txBox="1"/>
          <p:nvPr/>
        </p:nvSpPr>
        <p:spPr bwMode="black">
          <a:xfrm>
            <a:off x="564039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 descr="Box2">
            <a:extLst>
              <a:ext uri="{FF2B5EF4-FFF2-40B4-BE49-F238E27FC236}">
                <a16:creationId xmlns:a16="http://schemas.microsoft.com/office/drawing/2014/main" id="{9BA4BFBF-7E9B-44E3-BB3F-95AD3DF5EA4C}"/>
              </a:ext>
            </a:extLst>
          </p:cNvPr>
          <p:cNvSpPr txBox="1"/>
          <p:nvPr/>
        </p:nvSpPr>
        <p:spPr bwMode="black">
          <a:xfrm>
            <a:off x="3652825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 descr="Box3">
            <a:extLst>
              <a:ext uri="{FF2B5EF4-FFF2-40B4-BE49-F238E27FC236}">
                <a16:creationId xmlns:a16="http://schemas.microsoft.com/office/drawing/2014/main" id="{AA32615B-5059-4A64-853E-BC428849305F}"/>
              </a:ext>
            </a:extLst>
          </p:cNvPr>
          <p:cNvSpPr txBox="1"/>
          <p:nvPr/>
        </p:nvSpPr>
        <p:spPr bwMode="black">
          <a:xfrm>
            <a:off x="564039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 descr="Box4">
            <a:extLst>
              <a:ext uri="{FF2B5EF4-FFF2-40B4-BE49-F238E27FC236}">
                <a16:creationId xmlns:a16="http://schemas.microsoft.com/office/drawing/2014/main" id="{7D1F01D2-262D-4C33-B85F-3B908A525E65}"/>
              </a:ext>
            </a:extLst>
          </p:cNvPr>
          <p:cNvSpPr txBox="1"/>
          <p:nvPr/>
        </p:nvSpPr>
        <p:spPr bwMode="black">
          <a:xfrm>
            <a:off x="3652825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 descr="Box5">
            <a:extLst>
              <a:ext uri="{FF2B5EF4-FFF2-40B4-BE49-F238E27FC236}">
                <a16:creationId xmlns:a16="http://schemas.microsoft.com/office/drawing/2014/main" id="{97939BA3-A93F-474B-A80A-2AC45D214618}"/>
              </a:ext>
            </a:extLst>
          </p:cNvPr>
          <p:cNvSpPr txBox="1"/>
          <p:nvPr/>
        </p:nvSpPr>
        <p:spPr bwMode="black">
          <a:xfrm>
            <a:off x="564039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 descr="Box6">
            <a:extLst>
              <a:ext uri="{FF2B5EF4-FFF2-40B4-BE49-F238E27FC236}">
                <a16:creationId xmlns:a16="http://schemas.microsoft.com/office/drawing/2014/main" id="{4781FFEA-AFEE-480E-87F8-7EA3BB50B006}"/>
              </a:ext>
            </a:extLst>
          </p:cNvPr>
          <p:cNvSpPr txBox="1"/>
          <p:nvPr/>
        </p:nvSpPr>
        <p:spPr bwMode="black">
          <a:xfrm>
            <a:off x="3652825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 descr="Box7">
            <a:extLst>
              <a:ext uri="{FF2B5EF4-FFF2-40B4-BE49-F238E27FC236}">
                <a16:creationId xmlns:a16="http://schemas.microsoft.com/office/drawing/2014/main" id="{2F0CDAE8-0E21-4C09-B1A7-BA0B93381B36}"/>
              </a:ext>
            </a:extLst>
          </p:cNvPr>
          <p:cNvSpPr txBox="1"/>
          <p:nvPr/>
        </p:nvSpPr>
        <p:spPr bwMode="black">
          <a:xfrm>
            <a:off x="5257800" y="8686800"/>
            <a:ext cx="1016000" cy="18466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latin typeface="Times New Roman" panose="02020603050405020304" pitchFamily="18" charset="0"/>
              </a:rPr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17025327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BAC91-1DE0-44E3-A9FE-302D1E3DD64C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AB438-A058-460F-925B-5C6C0A404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56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B438-A058-460F-925B-5C6C0A404E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81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B438-A058-460F-925B-5C6C0A404E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7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B438-A058-460F-925B-5C6C0A404E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66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B438-A058-460F-925B-5C6C0A404E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14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B438-A058-460F-925B-5C6C0A404E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99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B438-A058-460F-925B-5C6C0A404E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50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B438-A058-460F-925B-5C6C0A404E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25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B438-A058-460F-925B-5C6C0A404E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89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B438-A058-460F-925B-5C6C0A404E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47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d"/>
      </p:transition>
    </mc:Choice>
    <mc:Fallback xmlns="">
      <p:transition spd="slow">
        <p:wipe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:wipe dir="d"/>
      </p:transition>
    </mc:Choice>
    <mc:Fallback xmlns="">
      <p:transition spd="slow">
        <p:wipe dir="d"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0325" y="1565662"/>
            <a:ext cx="3626565" cy="3584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241294"/>
            <a:ext cx="12192000" cy="193899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000" kern="1400" dirty="0">
                <a:latin typeface="Showcard Gothic" panose="04020904020102020604" pitchFamily="82" charset="0"/>
                <a:ea typeface="Times New Roman" panose="02020603050405020304" pitchFamily="18" charset="0"/>
              </a:rPr>
              <a:t>The Lampstand </a:t>
            </a:r>
          </a:p>
          <a:p>
            <a:pPr algn="ctr"/>
            <a:r>
              <a:rPr lang="en-US" sz="6000" kern="1400" dirty="0">
                <a:latin typeface="Showcard Gothic" panose="04020904020102020604" pitchFamily="82" charset="0"/>
                <a:ea typeface="Times New Roman" panose="02020603050405020304" pitchFamily="18" charset="0"/>
              </a:rPr>
              <a:t>at Central</a:t>
            </a:r>
            <a:endParaRPr lang="en-US" sz="6000" kern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150223"/>
            <a:ext cx="12192000" cy="156966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b="1" kern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The Focus on Jesus</a:t>
            </a:r>
          </a:p>
          <a:p>
            <a:pPr algn="ctr"/>
            <a:r>
              <a:rPr lang="en-US" sz="4800" b="1" kern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Revelation 1:4-7</a:t>
            </a:r>
          </a:p>
        </p:txBody>
      </p:sp>
    </p:spTree>
    <p:extLst>
      <p:ext uri="{BB962C8B-B14F-4D97-AF65-F5344CB8AC3E}">
        <p14:creationId xmlns:p14="http://schemas.microsoft.com/office/powerpoint/2010/main" val="83382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d"/>
      </p:transition>
    </mc:Choice>
    <mc:Fallback xmlns="">
      <p:transition spd="slow">
        <p:wipe dir="d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6609">
            <a:off x="2834596" y="686744"/>
            <a:ext cx="3938514" cy="5568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45690" y="84113"/>
            <a:ext cx="5392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1</a:t>
            </a:r>
            <a:r>
              <a:rPr lang="en-US" sz="4800" b="1" baseline="30000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st</a:t>
            </a:r>
            <a:r>
              <a:rPr lang="en-US" sz="4800" b="1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Century Letters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6261411" y="1732118"/>
            <a:ext cx="5930589" cy="347787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From whom, to whom</a:t>
            </a:r>
          </a:p>
          <a:p>
            <a:pPr algn="ctr"/>
            <a:endParaRPr lang="en-US" sz="4400" b="1" dirty="0"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Greetings</a:t>
            </a:r>
          </a:p>
          <a:p>
            <a:pPr algn="ctr"/>
            <a:endParaRPr lang="en-US" sz="4400" b="1" dirty="0"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Prayer </a:t>
            </a:r>
            <a:endParaRPr lang="en-US" sz="4400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84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d"/>
      </p:transition>
    </mc:Choice>
    <mc:Fallback xmlns="">
      <p:transition spd="slow">
        <p:wipe dir="d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6609">
            <a:off x="1067315" y="448100"/>
            <a:ext cx="2928571" cy="4140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109743" y="294657"/>
            <a:ext cx="5601212" cy="144655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From whom, to whom</a:t>
            </a:r>
          </a:p>
          <a:p>
            <a:pPr algn="ctr"/>
            <a:r>
              <a:rPr lang="en-US" sz="44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(Person and Place)</a:t>
            </a:r>
          </a:p>
        </p:txBody>
      </p:sp>
      <p:sp>
        <p:nvSpPr>
          <p:cNvPr id="4" name="Rectangle 3"/>
          <p:cNvSpPr/>
          <p:nvPr/>
        </p:nvSpPr>
        <p:spPr>
          <a:xfrm>
            <a:off x="4807423" y="663989"/>
            <a:ext cx="7318617" cy="707886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Apostle John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7422" y="6150114"/>
            <a:ext cx="7384578" cy="707886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7 Churches of Asia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423" y="1528058"/>
            <a:ext cx="7318617" cy="4637372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29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6609">
            <a:off x="1067315" y="448100"/>
            <a:ext cx="2928571" cy="4140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015085" y="324154"/>
            <a:ext cx="2433680" cy="76944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Greetings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66732" y="1093595"/>
            <a:ext cx="6625268" cy="1938992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Grace (Greek)</a:t>
            </a:r>
          </a:p>
          <a:p>
            <a:pPr algn="ctr"/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God’s good gifts that we don’t deserve 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6190" y="5036875"/>
            <a:ext cx="6657593" cy="1323439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non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>
                <a:solidFill>
                  <a:srgbClr val="FFC000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Peace (Hebrew)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>
                <a:latin typeface="Tempus Sans ITC" panose="04020404030D07020202" pitchFamily="82" charset="0"/>
                <a:ea typeface="Times New Roman" panose="02020603050405020304" pitchFamily="18" charset="0"/>
              </a:rPr>
              <a:t> Wholeness or completeness.  </a:t>
            </a:r>
            <a:endParaRPr lang="en-US" sz="4000" b="1" kern="1400" dirty="0"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07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71491" y="3458369"/>
            <a:ext cx="7720509" cy="3399631"/>
          </a:xfrm>
          <a:prstGeom prst="rect">
            <a:avLst/>
          </a:prstGeom>
          <a:solidFill>
            <a:srgbClr val="002060"/>
          </a:solidFill>
          <a:ln>
            <a:noFill/>
            <a:prstDash val="soli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  <a:prstDash val="solid"/>
              </a14:hiddenLine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68761" y="1"/>
            <a:ext cx="7720509" cy="3458370"/>
          </a:xfrm>
          <a:prstGeom prst="rect">
            <a:avLst/>
          </a:prstGeom>
          <a:gradFill rotWithShape="1">
            <a:gsLst>
              <a:gs pos="0">
                <a:schemeClr val="dk1">
                  <a:satMod val="103000"/>
                  <a:lumMod val="102000"/>
                  <a:tint val="94000"/>
                </a:schemeClr>
              </a:gs>
              <a:gs pos="50000">
                <a:schemeClr val="dk1">
                  <a:satMod val="110000"/>
                  <a:lumMod val="100000"/>
                  <a:shade val="100000"/>
                </a:schemeClr>
              </a:gs>
              <a:gs pos="100000">
                <a:schemeClr val="dk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  <a:prstDash val="soli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  <a:prstDash val="solid"/>
              </a14:hiddenLine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6609">
            <a:off x="1067315" y="448100"/>
            <a:ext cx="2928571" cy="4140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395800" y="324154"/>
            <a:ext cx="1672253" cy="76944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Prayer</a:t>
            </a:r>
          </a:p>
        </p:txBody>
      </p:sp>
      <p:sp>
        <p:nvSpPr>
          <p:cNvPr id="5" name="Rectangle 4"/>
          <p:cNvSpPr/>
          <p:nvPr/>
        </p:nvSpPr>
        <p:spPr>
          <a:xfrm>
            <a:off x="4468761" y="165837"/>
            <a:ext cx="7731295" cy="1323439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>
                <a:latin typeface="Tempus Sans ITC" panose="04020404030D07020202" pitchFamily="82" charset="0"/>
                <a:ea typeface="Times New Roman" panose="02020603050405020304" pitchFamily="18" charset="0"/>
              </a:rPr>
              <a:t>“From him who is, and who was, and who is to come.”</a:t>
            </a:r>
            <a:endParaRPr lang="en-US" sz="4000" b="1" kern="1400" dirty="0"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68761" y="1655112"/>
            <a:ext cx="7735259" cy="1323439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>
                <a:solidFill>
                  <a:srgbClr val="FFC000"/>
                </a:solidFill>
                <a:latin typeface="Papyrus" panose="03070502060502030205" pitchFamily="66" charset="0"/>
                <a:ea typeface="Times New Roman" panose="02020603050405020304" pitchFamily="18" charset="0"/>
              </a:rPr>
              <a:t>The I AM handled Pharaoh and he will handle Caesar. </a:t>
            </a:r>
            <a:endParaRPr lang="en-US" sz="4000" b="1" kern="1400" dirty="0">
              <a:solidFill>
                <a:srgbClr val="FFC000"/>
              </a:solidFill>
              <a:effectLst/>
              <a:latin typeface="Papyrus" panose="03070502060502030205" pitchFamily="66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68761" y="3458370"/>
            <a:ext cx="7720509" cy="1323439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“From the seven spirits </a:t>
            </a:r>
          </a:p>
          <a:p>
            <a:pPr algn="ctr"/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before the throne” 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68761" y="4826675"/>
            <a:ext cx="7720509" cy="707886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Completion and perfection</a:t>
            </a:r>
            <a:endParaRPr lang="en-US" sz="4000" b="1" dirty="0">
              <a:solidFill>
                <a:srgbClr val="FFC000"/>
              </a:solidFill>
              <a:latin typeface="Papyrus" panose="03070502060502030205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8761" y="5534561"/>
            <a:ext cx="7813434" cy="1323439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Zechariah 4:6,10</a:t>
            </a:r>
          </a:p>
          <a:p>
            <a:pPr algn="ctr"/>
            <a:r>
              <a:rPr lang="en-US" sz="4000" b="1" dirty="0">
                <a:latin typeface="Tempus Sans ITC" panose="04020404030D07020202" pitchFamily="82" charset="0"/>
                <a:cs typeface="Times New Roman" panose="02020603050405020304" pitchFamily="18" charset="0"/>
              </a:rPr>
              <a:t>Isaiah 11:2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70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6609">
            <a:off x="1067315" y="448100"/>
            <a:ext cx="2928571" cy="4140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395800" y="324154"/>
            <a:ext cx="1672253" cy="76944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Prayer</a:t>
            </a:r>
          </a:p>
        </p:txBody>
      </p:sp>
      <p:sp>
        <p:nvSpPr>
          <p:cNvPr id="4" name="Rectangle 3"/>
          <p:cNvSpPr/>
          <p:nvPr/>
        </p:nvSpPr>
        <p:spPr>
          <a:xfrm>
            <a:off x="4468761" y="165837"/>
            <a:ext cx="7731295" cy="707886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>
                <a:solidFill>
                  <a:srgbClr val="FFC000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“From Jesus Christ”</a:t>
            </a:r>
            <a:endParaRPr lang="en-US" sz="4000" b="1" kern="1400" dirty="0">
              <a:solidFill>
                <a:srgbClr val="FFC000"/>
              </a:solidFill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7424" y="1216886"/>
            <a:ext cx="7392632" cy="1323439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 is the faithful witness </a:t>
            </a:r>
          </a:p>
          <a:p>
            <a:pPr algn="ctr"/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who loves us. </a:t>
            </a:r>
            <a:endParaRPr lang="en-US" sz="4000" b="1" dirty="0">
              <a:latin typeface="Papyrus" panose="03070502060502030205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7424" y="2881497"/>
            <a:ext cx="7392632" cy="1323439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 is the Firstborn from the dead who freed us by his blood</a:t>
            </a:r>
            <a:endParaRPr lang="en-US" sz="4000" b="1" dirty="0">
              <a:latin typeface="Papyrus" panose="03070502060502030205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7424" y="4723433"/>
            <a:ext cx="7392632" cy="1938992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 is the ruler of the kings of the earth and has made us to be a kingdom of priests</a:t>
            </a:r>
            <a:endParaRPr lang="en-US" sz="40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36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0896" y="286054"/>
            <a:ext cx="3491661" cy="83099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DOXOLOGY</a:t>
            </a:r>
          </a:p>
        </p:txBody>
      </p:sp>
      <p:sp>
        <p:nvSpPr>
          <p:cNvPr id="3" name="Rectangle 2"/>
          <p:cNvSpPr/>
          <p:nvPr/>
        </p:nvSpPr>
        <p:spPr>
          <a:xfrm>
            <a:off x="1" y="1348800"/>
            <a:ext cx="12191999" cy="550920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…to him be glory and power for ever and ever! Amen.</a:t>
            </a:r>
          </a:p>
          <a:p>
            <a:pPr algn="ctr"/>
            <a:r>
              <a:rPr lang="en-US" sz="4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Look, he is coming with the clouds,</a:t>
            </a:r>
          </a:p>
          <a:p>
            <a:pPr algn="ctr"/>
            <a:r>
              <a:rPr lang="en-US" sz="4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and every eye will see him,</a:t>
            </a:r>
          </a:p>
          <a:p>
            <a:pPr algn="ctr"/>
            <a:r>
              <a:rPr lang="en-US" sz="4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even those who pierced him,</a:t>
            </a:r>
          </a:p>
          <a:p>
            <a:pPr algn="ctr"/>
            <a:r>
              <a:rPr lang="en-US" sz="4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and all the peoples of the earth will mourn </a:t>
            </a:r>
          </a:p>
          <a:p>
            <a:pPr algn="ctr"/>
            <a:r>
              <a:rPr lang="en-US" sz="4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because of him.</a:t>
            </a:r>
          </a:p>
          <a:p>
            <a:pPr algn="ctr"/>
            <a:r>
              <a:rPr lang="en-US" sz="4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So shall it be! Amen!</a:t>
            </a:r>
          </a:p>
        </p:txBody>
      </p:sp>
    </p:spTree>
    <p:extLst>
      <p:ext uri="{BB962C8B-B14F-4D97-AF65-F5344CB8AC3E}">
        <p14:creationId xmlns:p14="http://schemas.microsoft.com/office/powerpoint/2010/main" val="132176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d"/>
      </p:transition>
    </mc:Choice>
    <mc:Fallback xmlns="">
      <p:transition spd="slow">
        <p:wipe dir="d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3378" y="286054"/>
            <a:ext cx="3406702" cy="83099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562404"/>
            <a:ext cx="12192000" cy="830997"/>
          </a:xfrm>
          <a:prstGeom prst="rect">
            <a:avLst/>
          </a:prstGeom>
          <a:solidFill>
            <a:srgbClr val="00B050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Be strategic in our work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257854"/>
            <a:ext cx="12192000" cy="830997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Be comforted in the help of God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953304"/>
            <a:ext cx="12192000" cy="830997"/>
          </a:xfrm>
          <a:prstGeom prst="rect">
            <a:avLst/>
          </a:prstGeom>
          <a:solidFill>
            <a:srgbClr val="7030A0"/>
          </a:solidFill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God is in control</a:t>
            </a:r>
          </a:p>
        </p:txBody>
      </p:sp>
    </p:spTree>
    <p:extLst>
      <p:ext uri="{BB962C8B-B14F-4D97-AF65-F5344CB8AC3E}">
        <p14:creationId xmlns:p14="http://schemas.microsoft.com/office/powerpoint/2010/main" val="58327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78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d"/>
      </p:transition>
    </mc:Choice>
    <mc:Fallback xmlns="">
      <p:transition spd="slow">
        <p:wipe dir="d"/>
      </p:transition>
    </mc:Fallback>
  </mc:AlternateContent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694</TotalTime>
  <Words>233</Words>
  <Application>Microsoft Office PowerPoint</Application>
  <PresentationFormat>Widescreen</PresentationFormat>
  <Paragraphs>54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Corbel</vt:lpstr>
      <vt:lpstr>Papyrus</vt:lpstr>
      <vt:lpstr>Showcard Gothic</vt:lpstr>
      <vt:lpstr>Tempus Sans ITC</vt:lpstr>
      <vt:lpstr>Times New Roman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Allen</dc:creator>
  <cp:lastModifiedBy>AV Team</cp:lastModifiedBy>
  <cp:revision>5</cp:revision>
  <cp:lastPrinted>2018-05-13T13:16:25Z</cp:lastPrinted>
  <dcterms:created xsi:type="dcterms:W3CDTF">2018-05-12T17:29:38Z</dcterms:created>
  <dcterms:modified xsi:type="dcterms:W3CDTF">2018-05-13T13:18:31Z</dcterms:modified>
</cp:coreProperties>
</file>