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A9DC297-B6C0-4C02-BE0F-597595EDF3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D6B701-B26D-4B26-AB56-82C374A1DF3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40159-0B5C-422F-8CA8-BB5B2C8B0A3F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78A0BE-7972-4B13-B18F-64D6CB0646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 descr="HandoutSlideNumber">
            <a:extLst>
              <a:ext uri="{FF2B5EF4-FFF2-40B4-BE49-F238E27FC236}">
                <a16:creationId xmlns:a16="http://schemas.microsoft.com/office/drawing/2014/main" id="{8ED3EF0C-55C9-4D66-9729-CFCEFE8CBE8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778D3-80A3-439D-AC78-C6C1AE02F70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 descr="Box1">
            <a:extLst>
              <a:ext uri="{FF2B5EF4-FFF2-40B4-BE49-F238E27FC236}">
                <a16:creationId xmlns:a16="http://schemas.microsoft.com/office/drawing/2014/main" id="{7520028A-DBD7-4DB6-A460-B7CC6506F2C7}"/>
              </a:ext>
            </a:extLst>
          </p:cNvPr>
          <p:cNvSpPr txBox="1"/>
          <p:nvPr/>
        </p:nvSpPr>
        <p:spPr bwMode="black">
          <a:xfrm>
            <a:off x="564039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" name="TextBox 6" descr="Box2">
            <a:extLst>
              <a:ext uri="{FF2B5EF4-FFF2-40B4-BE49-F238E27FC236}">
                <a16:creationId xmlns:a16="http://schemas.microsoft.com/office/drawing/2014/main" id="{A89A6D47-339A-4DA5-B8C9-0912039C2745}"/>
              </a:ext>
            </a:extLst>
          </p:cNvPr>
          <p:cNvSpPr txBox="1"/>
          <p:nvPr/>
        </p:nvSpPr>
        <p:spPr bwMode="black">
          <a:xfrm>
            <a:off x="3652825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 descr="Box3">
            <a:extLst>
              <a:ext uri="{FF2B5EF4-FFF2-40B4-BE49-F238E27FC236}">
                <a16:creationId xmlns:a16="http://schemas.microsoft.com/office/drawing/2014/main" id="{45A8BA14-1C2F-4B90-9B2F-3212EAB69EFB}"/>
              </a:ext>
            </a:extLst>
          </p:cNvPr>
          <p:cNvSpPr txBox="1"/>
          <p:nvPr/>
        </p:nvSpPr>
        <p:spPr bwMode="black">
          <a:xfrm>
            <a:off x="564039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 descr="Box4">
            <a:extLst>
              <a:ext uri="{FF2B5EF4-FFF2-40B4-BE49-F238E27FC236}">
                <a16:creationId xmlns:a16="http://schemas.microsoft.com/office/drawing/2014/main" id="{F7937D72-93B3-492E-987C-A771514BB67A}"/>
              </a:ext>
            </a:extLst>
          </p:cNvPr>
          <p:cNvSpPr txBox="1"/>
          <p:nvPr/>
        </p:nvSpPr>
        <p:spPr bwMode="black">
          <a:xfrm>
            <a:off x="3652825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" name="TextBox 9" descr="Box5">
            <a:extLst>
              <a:ext uri="{FF2B5EF4-FFF2-40B4-BE49-F238E27FC236}">
                <a16:creationId xmlns:a16="http://schemas.microsoft.com/office/drawing/2014/main" id="{A4B7A60F-CFE8-4B88-9C7E-EB2512263C65}"/>
              </a:ext>
            </a:extLst>
          </p:cNvPr>
          <p:cNvSpPr txBox="1"/>
          <p:nvPr/>
        </p:nvSpPr>
        <p:spPr bwMode="black">
          <a:xfrm>
            <a:off x="564039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" name="TextBox 10" descr="Box6">
            <a:extLst>
              <a:ext uri="{FF2B5EF4-FFF2-40B4-BE49-F238E27FC236}">
                <a16:creationId xmlns:a16="http://schemas.microsoft.com/office/drawing/2014/main" id="{2D519EAE-7F0C-492D-90C5-71F87BA7DC75}"/>
              </a:ext>
            </a:extLst>
          </p:cNvPr>
          <p:cNvSpPr txBox="1"/>
          <p:nvPr/>
        </p:nvSpPr>
        <p:spPr bwMode="black">
          <a:xfrm>
            <a:off x="3652825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1" descr="Box7">
            <a:extLst>
              <a:ext uri="{FF2B5EF4-FFF2-40B4-BE49-F238E27FC236}">
                <a16:creationId xmlns:a16="http://schemas.microsoft.com/office/drawing/2014/main" id="{3684E1FA-CCE5-4227-815E-D741B2A45547}"/>
              </a:ext>
            </a:extLst>
          </p:cNvPr>
          <p:cNvSpPr txBox="1"/>
          <p:nvPr/>
        </p:nvSpPr>
        <p:spPr bwMode="black">
          <a:xfrm>
            <a:off x="5257800" y="8686800"/>
            <a:ext cx="1016000" cy="18466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latin typeface="Times New Roman" panose="02020603050405020304" pitchFamily="18" charset="0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15599627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E1928-E4BD-4F49-99A6-25D60B8051BF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6CF7F-8B14-451A-A69B-EF0087E0B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122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6CF7F-8B14-451A-A69B-EF0087E0BC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50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6CF7F-8B14-451A-A69B-EF0087E0BC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01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6CF7F-8B14-451A-A69B-EF0087E0BC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80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6CF7F-8B14-451A-A69B-EF0087E0BC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76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6CF7F-8B14-451A-A69B-EF0087E0BC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72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6CF7F-8B14-451A-A69B-EF0087E0BC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75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6CF7F-8B14-451A-A69B-EF0087E0BC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8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50E-13CA-4AEA-B477-C0BF08F1DEAB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8F28-E778-4A31-B173-0D76113F9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1425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50E-13CA-4AEA-B477-C0BF08F1DEAB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8F28-E778-4A31-B173-0D76113F9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6592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50E-13CA-4AEA-B477-C0BF08F1DEAB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8F28-E778-4A31-B173-0D76113F9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5613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50E-13CA-4AEA-B477-C0BF08F1DEAB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8F28-E778-4A31-B173-0D76113F9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1327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50E-13CA-4AEA-B477-C0BF08F1DEAB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8F28-E778-4A31-B173-0D76113F9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26507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50E-13CA-4AEA-B477-C0BF08F1DEAB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8F28-E778-4A31-B173-0D76113F9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9038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50E-13CA-4AEA-B477-C0BF08F1DEAB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8F28-E778-4A31-B173-0D76113F9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60987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50E-13CA-4AEA-B477-C0BF08F1DEAB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8F28-E778-4A31-B173-0D76113F9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1865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50E-13CA-4AEA-B477-C0BF08F1DEAB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8F28-E778-4A31-B173-0D76113F9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0025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50E-13CA-4AEA-B477-C0BF08F1DEAB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8F28-E778-4A31-B173-0D76113F9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9301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E50E-13CA-4AEA-B477-C0BF08F1DEAB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8F28-E778-4A31-B173-0D76113F9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5555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E50E-13CA-4AEA-B477-C0BF08F1DEAB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E8F28-E778-4A31-B173-0D76113F9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096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5240"/>
            <a:ext cx="3402106" cy="501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60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Love Doesn’t Always Feel </a:t>
            </a:r>
          </a:p>
          <a:p>
            <a:pPr algn="ctr">
              <a:lnSpc>
                <a:spcPct val="107000"/>
              </a:lnSpc>
            </a:pPr>
            <a:r>
              <a:rPr lang="en-US" sz="60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Nice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857" y="0"/>
            <a:ext cx="5844115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7063890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546003"/>
            <a:ext cx="9144000" cy="3311997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“The first time I fell in love, it was unlike anything I had ever experienced…I didn’t know what it was really like until I experienced it.  Having such strong feelings about another person shook me to my core.  I made me re-evaluate my beliefs.  I learned what it was like to really care about someone.  Everything I had believed, everything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I stood for, suddenly disappeared.”  </a:t>
            </a:r>
            <a:endParaRPr lang="en-US" sz="2800" b="1" dirty="0"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180" y="0"/>
            <a:ext cx="6413820" cy="36056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26893" y="133488"/>
            <a:ext cx="4316505" cy="2677656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Lucida Calligraphy" panose="03010101010101010101" pitchFamily="66" charset="0"/>
                <a:ea typeface="Calibri" panose="020F0502020204030204" pitchFamily="34" charset="0"/>
              </a:rPr>
              <a:t>“Love is the feeling you feel when you feel you are feeling a feeling you feel you’ve never felt before!”</a:t>
            </a:r>
            <a:endParaRPr lang="en-US" sz="2800" b="1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5711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083" y="289748"/>
            <a:ext cx="9036917" cy="1409617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FFFF00"/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Christian Love is not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FFFF00"/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Devoid of Feeling</a:t>
            </a:r>
            <a:endParaRPr lang="en-US" sz="4000" dirty="0">
              <a:solidFill>
                <a:srgbClr val="FFFF00"/>
              </a:solidFill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894505"/>
            <a:ext cx="9144000" cy="2057486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00B0F0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Be devoted </a:t>
            </a: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to one another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in brotherly love.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Romans 12:10 </a:t>
            </a:r>
            <a:endParaRPr lang="en-US" sz="4000" b="1" dirty="0"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795897"/>
            <a:ext cx="9144000" cy="2062103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empus Sans ITC" panose="04020404030D07020202" pitchFamily="82" charset="0"/>
                <a:ea typeface="Calibri" panose="020F0502020204030204" pitchFamily="34" charset="0"/>
              </a:rPr>
              <a:t>“Now that you have purified yourselves by obeying the truth so that you have </a:t>
            </a:r>
            <a:r>
              <a:rPr lang="en-US" sz="3200" b="1" dirty="0">
                <a:solidFill>
                  <a:srgbClr val="FFFF00"/>
                </a:solidFill>
                <a:latin typeface="Tempus Sans ITC" panose="04020404030D07020202" pitchFamily="82" charset="0"/>
                <a:ea typeface="Calibri" panose="020F0502020204030204" pitchFamily="34" charset="0"/>
              </a:rPr>
              <a:t>sincere love </a:t>
            </a:r>
            <a:r>
              <a:rPr lang="en-US" sz="3200" b="1" dirty="0">
                <a:latin typeface="Tempus Sans ITC" panose="04020404030D07020202" pitchFamily="82" charset="0"/>
                <a:ea typeface="Calibri" panose="020F0502020204030204" pitchFamily="34" charset="0"/>
              </a:rPr>
              <a:t>for you brothers, love one another </a:t>
            </a:r>
            <a:r>
              <a:rPr lang="en-US" sz="3200" b="1" dirty="0">
                <a:solidFill>
                  <a:srgbClr val="FFFF00"/>
                </a:solidFill>
                <a:latin typeface="Tempus Sans ITC" panose="04020404030D07020202" pitchFamily="82" charset="0"/>
                <a:ea typeface="Calibri" panose="020F0502020204030204" pitchFamily="34" charset="0"/>
              </a:rPr>
              <a:t>deeply, from the heart.</a:t>
            </a:r>
            <a:r>
              <a:rPr lang="en-US" sz="3200" b="1" dirty="0">
                <a:latin typeface="Tempus Sans ITC" panose="04020404030D07020202" pitchFamily="82" charset="0"/>
                <a:ea typeface="Calibri" panose="020F0502020204030204" pitchFamily="34" charset="0"/>
              </a:rPr>
              <a:t> </a:t>
            </a:r>
          </a:p>
          <a:p>
            <a:pPr algn="ctr"/>
            <a:r>
              <a:rPr lang="en-US" sz="3200" b="1" dirty="0">
                <a:latin typeface="Tempus Sans ITC" panose="04020404030D07020202" pitchFamily="82" charset="0"/>
                <a:ea typeface="Calibri" panose="020F0502020204030204" pitchFamily="34" charset="0"/>
              </a:rPr>
              <a:t>1 Pet. 1:22 </a:t>
            </a:r>
            <a:endParaRPr lang="en-US" sz="3200" b="1" dirty="0">
              <a:latin typeface="Tempus Sans ITC" panose="04020404030D07020202" pitchFamily="8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6482" y="3951991"/>
            <a:ext cx="8390472" cy="707886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00B0F0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Love between relatives you like. </a:t>
            </a:r>
            <a:endParaRPr lang="en-US" sz="4000" b="1" dirty="0">
              <a:solidFill>
                <a:srgbClr val="00B0F0"/>
              </a:solidFill>
              <a:latin typeface="Tempus Sans ITC" panose="04020404030D07020202" pitchFamily="82" charset="0"/>
            </a:endParaRPr>
          </a:p>
        </p:txBody>
      </p:sp>
      <p:sp>
        <p:nvSpPr>
          <p:cNvPr id="7" name="Curved Right Arrow 6"/>
          <p:cNvSpPr/>
          <p:nvPr/>
        </p:nvSpPr>
        <p:spPr>
          <a:xfrm>
            <a:off x="268447" y="2151529"/>
            <a:ext cx="1223682" cy="2508348"/>
          </a:xfrm>
          <a:prstGeom prst="curvedRightArrow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008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10770"/>
            <a:ext cx="9144000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FFFF00"/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Love sometimes hurts </a:t>
            </a:r>
            <a:endParaRPr lang="en-US" sz="4000" dirty="0">
              <a:solidFill>
                <a:srgbClr val="FFFF00"/>
              </a:solidFill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321142"/>
            <a:ext cx="9144000" cy="1366528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2 Thess. 3:6-12</a:t>
            </a:r>
          </a:p>
          <a:p>
            <a:pPr algn="ctr"/>
            <a:r>
              <a:rPr lang="en-US" sz="4000" b="1" i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</a:rPr>
              <a:t>Principle of discipline</a:t>
            </a:r>
            <a:endParaRPr lang="en-US" sz="4000" b="1" i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empus Sans ITC" panose="04020404030D070202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176007"/>
            <a:ext cx="9144000" cy="1398844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Matthew 5:38-42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Principle of honoring the offender.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063188"/>
            <a:ext cx="9144000" cy="1409617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2 Cor. 5:2-5; 2 John 1:7-10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The principle of rejection.  </a:t>
            </a:r>
          </a:p>
        </p:txBody>
      </p:sp>
    </p:spTree>
    <p:extLst>
      <p:ext uri="{BB962C8B-B14F-4D97-AF65-F5344CB8AC3E}">
        <p14:creationId xmlns:p14="http://schemas.microsoft.com/office/powerpoint/2010/main" val="12032964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98" y="389965"/>
            <a:ext cx="9150298" cy="61049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-6298" y="4879546"/>
            <a:ext cx="6763870" cy="1323439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</a:rPr>
              <a:t>The goal is not to hurt</a:t>
            </a:r>
          </a:p>
          <a:p>
            <a:pPr algn="ctr"/>
            <a:r>
              <a:rPr lang="en-US" sz="40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</a:rPr>
              <a:t> and the goal is not to be nice.</a:t>
            </a:r>
            <a:endParaRPr lang="en-US" sz="4000" b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empus Sans ITC" panose="04020404030D070202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182015"/>
            <a:ext cx="2879393" cy="1938992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Tempus Sans ITC" panose="04020404030D07020202" pitchFamily="82" charset="0"/>
                <a:ea typeface="Calibri" panose="020F0502020204030204" pitchFamily="34" charset="0"/>
              </a:rPr>
              <a:t>Love is </a:t>
            </a:r>
            <a:r>
              <a:rPr lang="en-US" sz="4000" b="1" i="1" dirty="0">
                <a:solidFill>
                  <a:srgbClr val="FFFF00"/>
                </a:solidFill>
                <a:latin typeface="Tempus Sans ITC" panose="04020404030D07020202" pitchFamily="82" charset="0"/>
                <a:ea typeface="Calibri" panose="020F0502020204030204" pitchFamily="34" charset="0"/>
              </a:rPr>
              <a:t>doing what is right </a:t>
            </a:r>
            <a:endParaRPr lang="en-US" sz="4000" b="1" dirty="0">
              <a:solidFill>
                <a:srgbClr val="FFFF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 rot="21353646">
            <a:off x="2908652" y="2286745"/>
            <a:ext cx="2958489" cy="923330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</a:rPr>
              <a:t>Love</a:t>
            </a:r>
            <a:endParaRPr lang="en-US" sz="5400" b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3152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2489"/>
            <a:ext cx="6368447" cy="4251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6360458" y="571227"/>
            <a:ext cx="2783542" cy="3253711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latin typeface="Rage Italic" panose="030705020405070703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Love hurts,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latin typeface="Rage Italic" panose="030705020405070703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love scars,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latin typeface="Rage Italic" panose="030705020405070703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love wounds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latin typeface="Rage Italic" panose="030705020405070703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and mars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646406"/>
            <a:ext cx="9144000" cy="2057486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000" b="1" dirty="0">
                <a:latin typeface="Tempus Sans ITC" panose="04020404030D07020202" pitchFamily="82" charset="0"/>
              </a:rPr>
              <a:t>This is how we know what love is: </a:t>
            </a:r>
          </a:p>
          <a:p>
            <a:pPr algn="ctr">
              <a:lnSpc>
                <a:spcPct val="107000"/>
              </a:lnSpc>
            </a:pPr>
            <a:r>
              <a:rPr lang="en-US" sz="4000" b="1" dirty="0">
                <a:latin typeface="Tempus Sans ITC" panose="04020404030D07020202" pitchFamily="82" charset="0"/>
              </a:rPr>
              <a:t>Jesus Christ laid down his life for us.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1 John 3:16</a:t>
            </a:r>
          </a:p>
        </p:txBody>
      </p:sp>
    </p:spTree>
    <p:extLst>
      <p:ext uri="{BB962C8B-B14F-4D97-AF65-F5344CB8AC3E}">
        <p14:creationId xmlns:p14="http://schemas.microsoft.com/office/powerpoint/2010/main" val="36126038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309702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253</Words>
  <Application>Microsoft Office PowerPoint</Application>
  <PresentationFormat>On-screen Show (4:3)</PresentationFormat>
  <Paragraphs>38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Lucida Calligraphy</vt:lpstr>
      <vt:lpstr>Papyrus</vt:lpstr>
      <vt:lpstr>Rage Italic</vt:lpstr>
      <vt:lpstr>Tempus Sans ITC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</dc:creator>
  <cp:lastModifiedBy>AVTeam</cp:lastModifiedBy>
  <cp:revision>4</cp:revision>
  <cp:lastPrinted>2018-03-18T12:24:09Z</cp:lastPrinted>
  <dcterms:created xsi:type="dcterms:W3CDTF">2018-03-18T01:39:15Z</dcterms:created>
  <dcterms:modified xsi:type="dcterms:W3CDTF">2018-03-18T12:24:18Z</dcterms:modified>
</cp:coreProperties>
</file>