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2" r:id="rId16"/>
    <p:sldId id="271" r:id="rId17"/>
    <p:sldId id="27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72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291DC0B-FF61-449D-9EB1-C5E35DA8578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4C9C43-0A63-4142-BD1D-9C53BFED782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766FE4-1CEE-46B6-80AF-32E8D7C701FB}" type="datetimeFigureOut">
              <a:rPr lang="en-US" smtClean="0"/>
              <a:t>2/25/2018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43DC41-BEC5-4AC3-AEDB-F604551F8C0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644A05-D030-4618-9E3A-E99360005C6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3BCDE5-98BC-4826-8622-2B31BC153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38979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498B32-CB83-458A-A35F-DEBD78F6B617}" type="datetimeFigureOut">
              <a:rPr lang="en-US" smtClean="0"/>
              <a:t>2/25/2018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114220-ACC9-4F0E-AA4C-9B282F1CF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303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114220-ACC9-4F0E-AA4C-9B282F1CF57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1436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114220-ACC9-4F0E-AA4C-9B282F1CF57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4012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114220-ACC9-4F0E-AA4C-9B282F1CF57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6802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114220-ACC9-4F0E-AA4C-9B282F1CF57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1800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114220-ACC9-4F0E-AA4C-9B282F1CF57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1667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114220-ACC9-4F0E-AA4C-9B282F1CF57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49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114220-ACC9-4F0E-AA4C-9B282F1CF57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1750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114220-ACC9-4F0E-AA4C-9B282F1CF57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5393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114220-ACC9-4F0E-AA4C-9B282F1CF57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0341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114220-ACC9-4F0E-AA4C-9B282F1CF57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995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114220-ACC9-4F0E-AA4C-9B282F1CF57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9420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114220-ACC9-4F0E-AA4C-9B282F1CF57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4833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114220-ACC9-4F0E-AA4C-9B282F1CF57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9669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114220-ACC9-4F0E-AA4C-9B282F1CF57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5027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114220-ACC9-4F0E-AA4C-9B282F1CF57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584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114220-ACC9-4F0E-AA4C-9B282F1CF57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9822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114220-ACC9-4F0E-AA4C-9B282F1CF57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38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91676-C3EB-46B3-B800-E9A484A4DDD1}" type="datetimeFigureOut">
              <a:rPr lang="en-US" smtClean="0"/>
              <a:t>2/25/2018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E15B3-18CE-4DF6-8524-C54FA73B2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263514"/>
      </p:ext>
    </p:extLst>
  </p:cSld>
  <p:clrMapOvr>
    <a:masterClrMapping/>
  </p:clrMapOvr>
  <p:transition spd="slow">
    <p:push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91676-C3EB-46B3-B800-E9A484A4DDD1}" type="datetimeFigureOut">
              <a:rPr lang="en-US" smtClean="0"/>
              <a:t>2/25/2018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E15B3-18CE-4DF6-8524-C54FA73B2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939364"/>
      </p:ext>
    </p:extLst>
  </p:cSld>
  <p:clrMapOvr>
    <a:masterClrMapping/>
  </p:clrMapOvr>
  <p:transition spd="slow">
    <p:push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91676-C3EB-46B3-B800-E9A484A4DDD1}" type="datetimeFigureOut">
              <a:rPr lang="en-US" smtClean="0"/>
              <a:t>2/25/2018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E15B3-18CE-4DF6-8524-C54FA73B2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576116"/>
      </p:ext>
    </p:extLst>
  </p:cSld>
  <p:clrMapOvr>
    <a:masterClrMapping/>
  </p:clrMapOvr>
  <p:transition spd="slow">
    <p:push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91676-C3EB-46B3-B800-E9A484A4DDD1}" type="datetimeFigureOut">
              <a:rPr lang="en-US" smtClean="0"/>
              <a:t>2/25/2018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E15B3-18CE-4DF6-8524-C54FA73B2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696532"/>
      </p:ext>
    </p:extLst>
  </p:cSld>
  <p:clrMapOvr>
    <a:masterClrMapping/>
  </p:clrMapOvr>
  <p:transition spd="slow">
    <p:push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91676-C3EB-46B3-B800-E9A484A4DDD1}" type="datetimeFigureOut">
              <a:rPr lang="en-US" smtClean="0"/>
              <a:t>2/25/2018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E15B3-18CE-4DF6-8524-C54FA73B2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332595"/>
      </p:ext>
    </p:extLst>
  </p:cSld>
  <p:clrMapOvr>
    <a:masterClrMapping/>
  </p:clrMapOvr>
  <p:transition spd="slow">
    <p:push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91676-C3EB-46B3-B800-E9A484A4DDD1}" type="datetimeFigureOut">
              <a:rPr lang="en-US" smtClean="0"/>
              <a:t>2/25/2018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E15B3-18CE-4DF6-8524-C54FA73B2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258315"/>
      </p:ext>
    </p:extLst>
  </p:cSld>
  <p:clrMapOvr>
    <a:masterClrMapping/>
  </p:clrMapOvr>
  <p:transition spd="slow">
    <p:push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91676-C3EB-46B3-B800-E9A484A4DDD1}" type="datetimeFigureOut">
              <a:rPr lang="en-US" smtClean="0"/>
              <a:t>2/25/2018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E15B3-18CE-4DF6-8524-C54FA73B2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750831"/>
      </p:ext>
    </p:extLst>
  </p:cSld>
  <p:clrMapOvr>
    <a:masterClrMapping/>
  </p:clrMapOvr>
  <p:transition spd="slow">
    <p:push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91676-C3EB-46B3-B800-E9A484A4DDD1}" type="datetimeFigureOut">
              <a:rPr lang="en-US" smtClean="0"/>
              <a:t>2/25/2018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E15B3-18CE-4DF6-8524-C54FA73B2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174315"/>
      </p:ext>
    </p:extLst>
  </p:cSld>
  <p:clrMapOvr>
    <a:masterClrMapping/>
  </p:clrMapOvr>
  <p:transition spd="slow">
    <p:push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91676-C3EB-46B3-B800-E9A484A4DDD1}" type="datetimeFigureOut">
              <a:rPr lang="en-US" smtClean="0"/>
              <a:t>2/25/2018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E15B3-18CE-4DF6-8524-C54FA73B2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406465"/>
      </p:ext>
    </p:extLst>
  </p:cSld>
  <p:clrMapOvr>
    <a:masterClrMapping/>
  </p:clrMapOvr>
  <p:transition spd="slow">
    <p:push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91676-C3EB-46B3-B800-E9A484A4DDD1}" type="datetimeFigureOut">
              <a:rPr lang="en-US" smtClean="0"/>
              <a:t>2/25/2018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E15B3-18CE-4DF6-8524-C54FA73B2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866288"/>
      </p:ext>
    </p:extLst>
  </p:cSld>
  <p:clrMapOvr>
    <a:masterClrMapping/>
  </p:clrMapOvr>
  <p:transition spd="slow">
    <p:push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91676-C3EB-46B3-B800-E9A484A4DDD1}" type="datetimeFigureOut">
              <a:rPr lang="en-US" smtClean="0"/>
              <a:t>2/25/2018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E15B3-18CE-4DF6-8524-C54FA73B2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245098"/>
      </p:ext>
    </p:extLst>
  </p:cSld>
  <p:clrMapOvr>
    <a:masterClrMapping/>
  </p:clrMapOvr>
  <p:transition spd="slow">
    <p:push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D91676-C3EB-46B3-B800-E9A484A4DDD1}" type="datetimeFigureOut">
              <a:rPr lang="en-US" smtClean="0"/>
              <a:t>2/25/2018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E15B3-18CE-4DF6-8524-C54FA73B2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8369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push dir="r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5143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143500"/>
            <a:ext cx="9143999" cy="1673150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3200" dirty="0">
                <a:effectLst/>
                <a:latin typeface="MV Boli" panose="02000500030200090000" pitchFamily="2" charset="0"/>
                <a:ea typeface="Calibri" panose="020F0502020204030204" pitchFamily="34" charset="0"/>
                <a:cs typeface="MV Boli" panose="02000500030200090000" pitchFamily="2" charset="0"/>
              </a:rPr>
              <a:t>For we know, brothers, loved by God, </a:t>
            </a:r>
          </a:p>
          <a:p>
            <a:pPr algn="ctr">
              <a:lnSpc>
                <a:spcPct val="107000"/>
              </a:lnSpc>
            </a:pPr>
            <a:r>
              <a:rPr lang="en-US" sz="3200" dirty="0">
                <a:effectLst/>
                <a:latin typeface="MV Boli" panose="02000500030200090000" pitchFamily="2" charset="0"/>
                <a:ea typeface="Calibri" panose="020F0502020204030204" pitchFamily="34" charset="0"/>
                <a:cs typeface="MV Boli" panose="02000500030200090000" pitchFamily="2" charset="0"/>
              </a:rPr>
              <a:t>that he has chosen you </a:t>
            </a:r>
          </a:p>
          <a:p>
            <a:pPr algn="ctr">
              <a:lnSpc>
                <a:spcPct val="107000"/>
              </a:lnSpc>
            </a:pPr>
            <a:r>
              <a:rPr lang="en-US" sz="3200" dirty="0">
                <a:latin typeface="MV Boli" panose="02000500030200090000" pitchFamily="2" charset="0"/>
                <a:ea typeface="Calibri" panose="020F0502020204030204" pitchFamily="34" charset="0"/>
                <a:cs typeface="MV Boli" panose="02000500030200090000" pitchFamily="2" charset="0"/>
              </a:rPr>
              <a:t>1 </a:t>
            </a:r>
            <a:r>
              <a:rPr lang="en-US" sz="3200" dirty="0">
                <a:effectLst/>
                <a:latin typeface="MV Boli" panose="02000500030200090000" pitchFamily="2" charset="0"/>
                <a:ea typeface="Calibri" panose="020F0502020204030204" pitchFamily="34" charset="0"/>
                <a:cs typeface="MV Boli" panose="02000500030200090000" pitchFamily="2" charset="0"/>
              </a:rPr>
              <a:t>Thessalonians 1:4 </a:t>
            </a:r>
          </a:p>
        </p:txBody>
      </p:sp>
    </p:spTree>
    <p:extLst>
      <p:ext uri="{BB962C8B-B14F-4D97-AF65-F5344CB8AC3E}">
        <p14:creationId xmlns:p14="http://schemas.microsoft.com/office/powerpoint/2010/main" val="350053896"/>
      </p:ext>
    </p:extLst>
  </p:cSld>
  <p:clrMapOvr>
    <a:masterClrMapping/>
  </p:clrMapOvr>
  <p:transition spd="slow">
    <p:push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313" y="2015446"/>
            <a:ext cx="2921374" cy="29213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0" y="114670"/>
            <a:ext cx="4114800" cy="3385542"/>
          </a:xfrm>
          <a:prstGeom prst="rect">
            <a:avLst/>
          </a:prstGeom>
          <a:ln w="28575">
            <a:solidFill>
              <a:srgbClr val="92D050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4000" b="1" dirty="0">
                <a:solidFill>
                  <a:srgbClr val="FFFF00"/>
                </a:solidFill>
                <a:effectLst/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1st </a:t>
            </a:r>
            <a:r>
              <a:rPr lang="en-US" sz="4000" b="1" dirty="0">
                <a:solidFill>
                  <a:srgbClr val="FFFF00"/>
                </a:solidFill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n-US" sz="4000" b="1" dirty="0">
                <a:solidFill>
                  <a:srgbClr val="FFFF00"/>
                </a:solidFill>
                <a:effectLst/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eality: </a:t>
            </a:r>
          </a:p>
          <a:p>
            <a:pPr algn="ctr">
              <a:lnSpc>
                <a:spcPct val="107000"/>
              </a:lnSpc>
            </a:pPr>
            <a:r>
              <a:rPr lang="en-US" sz="4000" b="1" dirty="0">
                <a:effectLst/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Jesus reveals is that the world is lost and needs saving.</a:t>
            </a:r>
          </a:p>
        </p:txBody>
      </p:sp>
      <p:sp>
        <p:nvSpPr>
          <p:cNvPr id="5" name="Rectangle 4"/>
          <p:cNvSpPr/>
          <p:nvPr/>
        </p:nvSpPr>
        <p:spPr>
          <a:xfrm>
            <a:off x="5002306" y="0"/>
            <a:ext cx="4141694" cy="3385542"/>
          </a:xfrm>
          <a:prstGeom prst="rect">
            <a:avLst/>
          </a:prstGeom>
          <a:ln w="28575">
            <a:solidFill>
              <a:srgbClr val="00B0F0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4000" b="1" dirty="0">
                <a:solidFill>
                  <a:srgbClr val="FFFF00"/>
                </a:solidFill>
                <a:effectLst/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4000" b="1" baseline="30000" dirty="0">
                <a:solidFill>
                  <a:srgbClr val="FFFF00"/>
                </a:solidFill>
                <a:effectLst/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nd</a:t>
            </a:r>
            <a:r>
              <a:rPr lang="en-US" sz="4000" b="1" dirty="0">
                <a:solidFill>
                  <a:srgbClr val="FFFF00"/>
                </a:solidFill>
                <a:effectLst/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 reality:</a:t>
            </a:r>
          </a:p>
          <a:p>
            <a:pPr algn="ctr">
              <a:lnSpc>
                <a:spcPct val="107000"/>
              </a:lnSpc>
            </a:pPr>
            <a:r>
              <a:rPr lang="en-US" sz="4000" b="1" dirty="0">
                <a:effectLst/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God calls us out of the world into a relationship with him.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3672614"/>
            <a:ext cx="4114800" cy="3056286"/>
          </a:xfrm>
          <a:prstGeom prst="rect">
            <a:avLst/>
          </a:prstGeom>
          <a:ln w="28575">
            <a:solidFill>
              <a:srgbClr val="FF0000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3600" b="1" dirty="0">
                <a:solidFill>
                  <a:srgbClr val="FFFF00"/>
                </a:solidFill>
                <a:effectLst/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3600" b="1" baseline="30000" dirty="0">
                <a:solidFill>
                  <a:srgbClr val="FFFF00"/>
                </a:solidFill>
                <a:effectLst/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rd</a:t>
            </a:r>
            <a:r>
              <a:rPr lang="en-US" sz="3600" b="1" dirty="0">
                <a:solidFill>
                  <a:srgbClr val="FFFF00"/>
                </a:solidFill>
                <a:effectLst/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FFFF00"/>
                </a:solidFill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Re</a:t>
            </a:r>
            <a:r>
              <a:rPr lang="en-US" sz="3600" b="1" dirty="0">
                <a:solidFill>
                  <a:srgbClr val="FFFF00"/>
                </a:solidFill>
                <a:effectLst/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ality:</a:t>
            </a:r>
          </a:p>
          <a:p>
            <a:pPr algn="ctr">
              <a:lnSpc>
                <a:spcPct val="107000"/>
              </a:lnSpc>
            </a:pPr>
            <a:r>
              <a:rPr lang="en-US" sz="3600" b="1" dirty="0">
                <a:effectLst/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in Christ you are special, valuable, esteemed and dearly loved by God.</a:t>
            </a:r>
          </a:p>
        </p:txBody>
      </p:sp>
    </p:spTree>
    <p:extLst>
      <p:ext uri="{BB962C8B-B14F-4D97-AF65-F5344CB8AC3E}">
        <p14:creationId xmlns:p14="http://schemas.microsoft.com/office/powerpoint/2010/main" val="1697810825"/>
      </p:ext>
    </p:extLst>
  </p:cSld>
  <p:clrMapOvr>
    <a:masterClrMapping/>
  </p:clrMapOvr>
  <p:transition spd="slow">
    <p:push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5829672"/>
            <a:ext cx="9144000" cy="826893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4800" b="1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Poor Richard" panose="02080502050505020702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Reality of the Lives of the Chosen</a:t>
            </a:r>
            <a:endParaRPr lang="en-US" sz="4800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Poor Richard" panose="02080502050505020702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548" y="3661803"/>
            <a:ext cx="3143810" cy="21492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2252186"/>
            <a:ext cx="5230906" cy="1409617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effectLst/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We were not chosen to become spoiled brats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906" y="756371"/>
            <a:ext cx="3913094" cy="22006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44687" y="252996"/>
            <a:ext cx="7165744" cy="707886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000" b="1" dirty="0">
                <a:effectLst/>
                <a:latin typeface="Tempus Sans ITC" panose="04020404030D07020202" pitchFamily="82" charset="0"/>
                <a:ea typeface="Calibri" panose="020F0502020204030204" pitchFamily="34" charset="0"/>
              </a:rPr>
              <a:t>Choice Ones wear choice clothes</a:t>
            </a:r>
            <a:endParaRPr lang="en-US" sz="4000" b="1" dirty="0">
              <a:latin typeface="Tempus Sans ITC" panose="04020404030D07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9132906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3763"/>
            <a:ext cx="3913094" cy="22006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1"/>
          <p:cNvSpPr/>
          <p:nvPr/>
        </p:nvSpPr>
        <p:spPr>
          <a:xfrm>
            <a:off x="3812344" y="128118"/>
            <a:ext cx="5452679" cy="1409617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rgbClr val="FFFF00"/>
                </a:solidFill>
                <a:effectLst/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God chooses us to choose right clothes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947726"/>
            <a:ext cx="9144000" cy="3374770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effectLst/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As God’s chosen people, holy and dearly loved, clothe yourselves with 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effectLst/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compassion, kindness, humility, gentleness and patience 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effectLst/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Col. 3:12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5322496"/>
            <a:ext cx="9144000" cy="1409617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rgbClr val="FFFF00"/>
                </a:solidFill>
                <a:effectLst/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Choice ones choose obedience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rgbClr val="FFFF00"/>
                </a:solidFill>
                <a:effectLst/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 Peter 1:1,2</a:t>
            </a:r>
          </a:p>
        </p:txBody>
      </p:sp>
    </p:spTree>
    <p:extLst>
      <p:ext uri="{BB962C8B-B14F-4D97-AF65-F5344CB8AC3E}">
        <p14:creationId xmlns:p14="http://schemas.microsoft.com/office/powerpoint/2010/main" val="1988069173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313" y="2015446"/>
            <a:ext cx="2921374" cy="29213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0" y="114670"/>
            <a:ext cx="4182035" cy="3385542"/>
          </a:xfrm>
          <a:prstGeom prst="rect">
            <a:avLst/>
          </a:prstGeom>
          <a:ln w="28575">
            <a:solidFill>
              <a:srgbClr val="92D050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4000" b="1" dirty="0">
                <a:solidFill>
                  <a:srgbClr val="FFFF00"/>
                </a:solidFill>
                <a:effectLst/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1st </a:t>
            </a:r>
            <a:r>
              <a:rPr lang="en-US" sz="4000" b="1" dirty="0">
                <a:solidFill>
                  <a:srgbClr val="FFFF00"/>
                </a:solidFill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n-US" sz="4000" b="1" dirty="0">
                <a:solidFill>
                  <a:srgbClr val="FFFF00"/>
                </a:solidFill>
                <a:effectLst/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eality:</a:t>
            </a:r>
            <a:r>
              <a:rPr lang="en-US" sz="4000" b="1" dirty="0">
                <a:effectLst/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07000"/>
              </a:lnSpc>
            </a:pPr>
            <a:r>
              <a:rPr lang="en-US" sz="4000" b="1" dirty="0">
                <a:effectLst/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Jesus reveals is that the world is lost and needs saving.</a:t>
            </a:r>
          </a:p>
        </p:txBody>
      </p:sp>
      <p:sp>
        <p:nvSpPr>
          <p:cNvPr id="5" name="Rectangle 4"/>
          <p:cNvSpPr/>
          <p:nvPr/>
        </p:nvSpPr>
        <p:spPr>
          <a:xfrm>
            <a:off x="5163670" y="0"/>
            <a:ext cx="3980329" cy="3385542"/>
          </a:xfrm>
          <a:prstGeom prst="rect">
            <a:avLst/>
          </a:prstGeom>
          <a:ln w="28575">
            <a:solidFill>
              <a:srgbClr val="00B0F0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4000" b="1" dirty="0">
                <a:solidFill>
                  <a:srgbClr val="FFFF00"/>
                </a:solidFill>
                <a:effectLst/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4000" b="1" baseline="30000" dirty="0">
                <a:solidFill>
                  <a:srgbClr val="FFFF00"/>
                </a:solidFill>
                <a:effectLst/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nd</a:t>
            </a:r>
            <a:r>
              <a:rPr lang="en-US" sz="4000" b="1" dirty="0">
                <a:solidFill>
                  <a:srgbClr val="FFFF00"/>
                </a:solidFill>
                <a:effectLst/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 reality:</a:t>
            </a:r>
          </a:p>
          <a:p>
            <a:pPr algn="ctr">
              <a:lnSpc>
                <a:spcPct val="107000"/>
              </a:lnSpc>
            </a:pPr>
            <a:r>
              <a:rPr lang="en-US" sz="4000" b="1" dirty="0">
                <a:effectLst/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God calls us out of the world into a relationship with him.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3708152"/>
            <a:ext cx="4182035" cy="3056286"/>
          </a:xfrm>
          <a:prstGeom prst="rect">
            <a:avLst/>
          </a:prstGeom>
          <a:ln w="28575">
            <a:solidFill>
              <a:srgbClr val="FF0000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3600" b="1" dirty="0">
                <a:solidFill>
                  <a:srgbClr val="FFFF00"/>
                </a:solidFill>
                <a:effectLst/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3600" b="1" baseline="30000" dirty="0">
                <a:solidFill>
                  <a:srgbClr val="FFFF00"/>
                </a:solidFill>
                <a:effectLst/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rd</a:t>
            </a:r>
            <a:r>
              <a:rPr lang="en-US" sz="3600" b="1" dirty="0">
                <a:solidFill>
                  <a:srgbClr val="FFFF00"/>
                </a:solidFill>
                <a:effectLst/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FFFF00"/>
                </a:solidFill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Re</a:t>
            </a:r>
            <a:r>
              <a:rPr lang="en-US" sz="3600" b="1" dirty="0">
                <a:solidFill>
                  <a:srgbClr val="FFFF00"/>
                </a:solidFill>
                <a:effectLst/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ality:</a:t>
            </a:r>
          </a:p>
          <a:p>
            <a:pPr algn="ctr">
              <a:lnSpc>
                <a:spcPct val="107000"/>
              </a:lnSpc>
            </a:pPr>
            <a:r>
              <a:rPr lang="en-US" sz="3600" b="1" dirty="0">
                <a:effectLst/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in Christ you are special, valuable, esteemed and dearly loved by God.</a:t>
            </a:r>
          </a:p>
        </p:txBody>
      </p:sp>
      <p:sp>
        <p:nvSpPr>
          <p:cNvPr id="2" name="Rectangle 1"/>
          <p:cNvSpPr/>
          <p:nvPr/>
        </p:nvSpPr>
        <p:spPr>
          <a:xfrm>
            <a:off x="5163671" y="4037538"/>
            <a:ext cx="3980329" cy="2726900"/>
          </a:xfrm>
          <a:prstGeom prst="rect">
            <a:avLst/>
          </a:prstGeom>
          <a:ln w="28575">
            <a:solidFill>
              <a:srgbClr val="FFC000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4000" b="1" dirty="0">
                <a:solidFill>
                  <a:srgbClr val="FFFF00"/>
                </a:solidFill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4000" b="1" baseline="30000" dirty="0">
                <a:solidFill>
                  <a:srgbClr val="FFFF00"/>
                </a:solidFill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4000" b="1" dirty="0">
                <a:solidFill>
                  <a:srgbClr val="FFFF00"/>
                </a:solidFill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FFFF00"/>
                </a:solidFill>
                <a:effectLst/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reality:</a:t>
            </a:r>
          </a:p>
          <a:p>
            <a:pPr algn="ctr">
              <a:lnSpc>
                <a:spcPct val="107000"/>
              </a:lnSpc>
            </a:pPr>
            <a:r>
              <a:rPr lang="en-US" sz="4000" b="1" dirty="0">
                <a:effectLst/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I choose how </a:t>
            </a:r>
          </a:p>
          <a:p>
            <a:pPr algn="ctr">
              <a:lnSpc>
                <a:spcPct val="107000"/>
              </a:lnSpc>
            </a:pPr>
            <a:r>
              <a:rPr lang="en-US" sz="4000" b="1" dirty="0">
                <a:effectLst/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to live out my chosen life.</a:t>
            </a:r>
          </a:p>
        </p:txBody>
      </p:sp>
    </p:spTree>
    <p:extLst>
      <p:ext uri="{BB962C8B-B14F-4D97-AF65-F5344CB8AC3E}">
        <p14:creationId xmlns:p14="http://schemas.microsoft.com/office/powerpoint/2010/main" val="830996556"/>
      </p:ext>
    </p:extLst>
  </p:cSld>
  <p:clrMapOvr>
    <a:masterClrMapping/>
  </p:clrMapOvr>
  <p:transition spd="slow">
    <p:push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4371" y="72177"/>
            <a:ext cx="6938682" cy="552338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5667738"/>
            <a:ext cx="9143999" cy="1080296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6000" dirty="0">
                <a:effectLst/>
                <a:latin typeface="MV Boli" panose="02000500030200090000" pitchFamily="2" charset="0"/>
                <a:ea typeface="Calibri" panose="020F0502020204030204" pitchFamily="34" charset="0"/>
                <a:cs typeface="MV Boli" panose="02000500030200090000" pitchFamily="2" charset="0"/>
              </a:rPr>
              <a:t>Out! I Say!</a:t>
            </a:r>
            <a:endParaRPr lang="en-US" sz="60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 rot="20107690">
            <a:off x="1095977" y="4518512"/>
            <a:ext cx="1181734" cy="707886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4000" b="1" dirty="0">
                <a:solidFill>
                  <a:srgbClr val="FFFF00"/>
                </a:solidFill>
                <a:effectLst/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est </a:t>
            </a:r>
            <a:endParaRPr lang="en-US" sz="4000" b="1" dirty="0">
              <a:solidFill>
                <a:srgbClr val="FFFF00"/>
              </a:solidFill>
              <a:latin typeface="Tempus Sans ITC" panose="04020404030D07020202" pitchFamily="82" charset="0"/>
            </a:endParaRPr>
          </a:p>
        </p:txBody>
      </p:sp>
      <p:sp>
        <p:nvSpPr>
          <p:cNvPr id="5" name="Rectangle 4"/>
          <p:cNvSpPr/>
          <p:nvPr/>
        </p:nvSpPr>
        <p:spPr>
          <a:xfrm rot="1485259">
            <a:off x="6207958" y="364829"/>
            <a:ext cx="2032997" cy="1323439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4000" b="1" dirty="0">
                <a:solidFill>
                  <a:srgbClr val="FFFF00"/>
                </a:solidFill>
                <a:effectLst/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pecially picked </a:t>
            </a:r>
            <a:endParaRPr lang="en-US" sz="4000" b="1" dirty="0">
              <a:solidFill>
                <a:srgbClr val="FFFF00"/>
              </a:solidFill>
              <a:latin typeface="Tempus Sans ITC" panose="04020404030D07020202" pitchFamily="82" charset="0"/>
            </a:endParaRPr>
          </a:p>
        </p:txBody>
      </p:sp>
      <p:sp>
        <p:nvSpPr>
          <p:cNvPr id="6" name="Rectangle 5"/>
          <p:cNvSpPr/>
          <p:nvPr/>
        </p:nvSpPr>
        <p:spPr>
          <a:xfrm rot="19938711">
            <a:off x="1009916" y="243271"/>
            <a:ext cx="1925528" cy="1409617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4000" b="1" dirty="0">
                <a:solidFill>
                  <a:srgbClr val="FFFF00"/>
                </a:solidFill>
                <a:latin typeface="Tempus Sans ITC" panose="04020404030D07020202" pitchFamily="82" charset="0"/>
                <a:ea typeface="Calibri" panose="020F0502020204030204" pitchFamily="34" charset="0"/>
              </a:rPr>
              <a:t>“S</a:t>
            </a:r>
            <a:r>
              <a:rPr lang="en-US" sz="4000" b="1" dirty="0">
                <a:solidFill>
                  <a:srgbClr val="FFFF00"/>
                </a:solidFill>
                <a:effectLst/>
                <a:latin typeface="Tempus Sans ITC" panose="04020404030D07020202" pitchFamily="82" charset="0"/>
                <a:ea typeface="Calibri" panose="020F0502020204030204" pitchFamily="34" charset="0"/>
              </a:rPr>
              <a:t>pecial </a:t>
            </a:r>
          </a:p>
          <a:p>
            <a:pPr algn="ctr">
              <a:lnSpc>
                <a:spcPct val="107000"/>
              </a:lnSpc>
            </a:pPr>
            <a:r>
              <a:rPr lang="en-US" sz="4000" b="1" dirty="0">
                <a:solidFill>
                  <a:srgbClr val="FFFF00"/>
                </a:solidFill>
                <a:effectLst/>
                <a:latin typeface="Tempus Sans ITC" panose="04020404030D07020202" pitchFamily="82" charset="0"/>
                <a:ea typeface="Calibri" panose="020F0502020204030204" pitchFamily="34" charset="0"/>
              </a:rPr>
              <a:t>Forces”</a:t>
            </a:r>
            <a:endParaRPr lang="en-US" sz="4000" b="1" dirty="0">
              <a:solidFill>
                <a:srgbClr val="FFFF00"/>
              </a:solidFill>
              <a:latin typeface="Tempus Sans ITC" panose="04020404030D07020202" pitchFamily="82" charset="0"/>
            </a:endParaRPr>
          </a:p>
        </p:txBody>
      </p:sp>
      <p:sp>
        <p:nvSpPr>
          <p:cNvPr id="7" name="Rectangle 6"/>
          <p:cNvSpPr/>
          <p:nvPr/>
        </p:nvSpPr>
        <p:spPr>
          <a:xfrm rot="975628">
            <a:off x="6271146" y="4500546"/>
            <a:ext cx="177003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  <a:latin typeface="Comic Sans MS" panose="030F0702030302020204" pitchFamily="66" charset="0"/>
              </a:rPr>
              <a:t>Valued</a:t>
            </a:r>
          </a:p>
        </p:txBody>
      </p:sp>
    </p:spTree>
    <p:extLst>
      <p:ext uri="{BB962C8B-B14F-4D97-AF65-F5344CB8AC3E}">
        <p14:creationId xmlns:p14="http://schemas.microsoft.com/office/powerpoint/2010/main" val="691653045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" y="781307"/>
            <a:ext cx="9143999" cy="5324535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000" b="0" i="0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Book Antiqua" panose="02040602050305030304" pitchFamily="18" charset="0"/>
              </a:rPr>
              <a:t>“</a:t>
            </a:r>
            <a:r>
              <a:rPr lang="en-US" sz="4000" b="0" i="1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Book Antiqua" panose="02040602050305030304" pitchFamily="18" charset="0"/>
              </a:rPr>
              <a:t>Whe</a:t>
            </a:r>
            <a:r>
              <a:rPr lang="en-US" sz="4000" i="1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Book Antiqua" panose="02040602050305030304" pitchFamily="18" charset="0"/>
              </a:rPr>
              <a:t>n God looked into the future, far</a:t>
            </a:r>
          </a:p>
          <a:p>
            <a:pPr algn="ctr"/>
            <a:r>
              <a:rPr lang="en-US" sz="4000" i="1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Book Antiqua" panose="02040602050305030304" pitchFamily="18" charset="0"/>
              </a:rPr>
              <a:t>before he spoke creation into existence, he said, </a:t>
            </a:r>
          </a:p>
          <a:p>
            <a:pPr algn="ctr"/>
            <a:r>
              <a:rPr lang="en-US" sz="6000" i="1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Book Antiqua" panose="02040602050305030304" pitchFamily="18" charset="0"/>
              </a:rPr>
              <a:t>“Out, I say!”</a:t>
            </a:r>
            <a:r>
              <a:rPr lang="en-US" sz="4000" i="1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Book Antiqua" panose="02040602050305030304" pitchFamily="18" charset="0"/>
              </a:rPr>
              <a:t>  </a:t>
            </a:r>
          </a:p>
          <a:p>
            <a:pPr algn="ctr"/>
            <a:r>
              <a:rPr lang="en-US" sz="4000" i="1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Book Antiqua" panose="02040602050305030304" pitchFamily="18" charset="0"/>
              </a:rPr>
              <a:t>And in that moment of reality he placed us into the reality of living in Christ, seeing us and treating us as holy and blameless chosen ones.</a:t>
            </a:r>
            <a:endParaRPr lang="en-US" sz="40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243191"/>
      </p:ext>
    </p:extLst>
  </p:cSld>
  <p:clrMapOvr>
    <a:masterClrMapping/>
  </p:clrMapOvr>
  <p:transition spd="slow">
    <p:push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171" y="268943"/>
            <a:ext cx="9144000" cy="707886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Papyrus" panose="03070502060502030205" pitchFamily="66" charset="0"/>
              </a:rPr>
              <a:t>There was a man named Rufus…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6001280"/>
            <a:ext cx="9144000" cy="707886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Papyrus" panose="03070502060502030205" pitchFamily="66" charset="0"/>
              </a:rPr>
              <a:t>“Cream of the Crop”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77" y="1171050"/>
            <a:ext cx="8700246" cy="46360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171" y="1261289"/>
            <a:ext cx="9144000" cy="707886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Papyrus" panose="03070502060502030205" pitchFamily="66" charset="0"/>
              </a:rPr>
              <a:t>There was a woman named…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171" y="5073181"/>
            <a:ext cx="9144000" cy="707886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Papyrus" panose="03070502060502030205" pitchFamily="66" charset="0"/>
              </a:rPr>
              <a:t>There was a man named…</a:t>
            </a:r>
          </a:p>
        </p:txBody>
      </p:sp>
    </p:spTree>
    <p:extLst>
      <p:ext uri="{BB962C8B-B14F-4D97-AF65-F5344CB8AC3E}">
        <p14:creationId xmlns:p14="http://schemas.microsoft.com/office/powerpoint/2010/main" val="4192793499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2484761"/>
      </p:ext>
    </p:extLst>
  </p:cSld>
  <p:clrMapOvr>
    <a:masterClrMapping/>
  </p:clrMapOvr>
  <p:transition spd="slow">
    <p:push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075329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Tempus Sans ITC" panose="04020404030D07020202" pitchFamily="82" charset="0"/>
                <a:ea typeface="Calibri" panose="020F0502020204030204" pitchFamily="34" charset="0"/>
              </a:rPr>
              <a:t>I</a:t>
            </a:r>
            <a:r>
              <a:rPr lang="en-US" sz="4000" b="1" dirty="0">
                <a:effectLst/>
                <a:latin typeface="Tempus Sans ITC" panose="04020404030D07020202" pitchFamily="82" charset="0"/>
                <a:ea typeface="Calibri" panose="020F0502020204030204" pitchFamily="34" charset="0"/>
              </a:rPr>
              <a:t>t is essential to live out the truth </a:t>
            </a:r>
          </a:p>
          <a:p>
            <a:pPr algn="ctr"/>
            <a:r>
              <a:rPr lang="en-US" sz="4000" b="1" dirty="0">
                <a:effectLst/>
                <a:latin typeface="Tempus Sans ITC" panose="04020404030D07020202" pitchFamily="82" charset="0"/>
                <a:ea typeface="Calibri" panose="020F0502020204030204" pitchFamily="34" charset="0"/>
              </a:rPr>
              <a:t>instead of a lie.</a:t>
            </a:r>
            <a:endParaRPr lang="en-US" sz="4000" b="1" dirty="0">
              <a:latin typeface="Tempus Sans ITC" panose="04020404030D07020202" pitchFamily="8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3213412"/>
            <a:ext cx="9144000" cy="1938992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effectLst/>
                <a:latin typeface="Papyrus" panose="03070502060502030205" pitchFamily="66" charset="0"/>
                <a:ea typeface="Calibri" panose="020F0502020204030204" pitchFamily="34" charset="0"/>
              </a:rPr>
              <a:t>If anyone thinks he is something when he is nothing, he deceives himself. </a:t>
            </a:r>
          </a:p>
          <a:p>
            <a:pPr algn="ctr"/>
            <a:r>
              <a:rPr lang="en-US" sz="4000" b="1" dirty="0">
                <a:solidFill>
                  <a:srgbClr val="FFFF00"/>
                </a:solidFill>
                <a:effectLst/>
                <a:latin typeface="Papyrus" panose="03070502060502030205" pitchFamily="66" charset="0"/>
                <a:ea typeface="Calibri" panose="020F0502020204030204" pitchFamily="34" charset="0"/>
              </a:rPr>
              <a:t>Gal. 6:3</a:t>
            </a:r>
            <a:endParaRPr lang="en-US" sz="4000" b="1" dirty="0">
              <a:solidFill>
                <a:srgbClr val="FFFF00"/>
              </a:solidFill>
              <a:latin typeface="Papyrus" panose="030705020605020302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8311177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1"/>
          <p:cNvSpPr/>
          <p:nvPr/>
        </p:nvSpPr>
        <p:spPr>
          <a:xfrm>
            <a:off x="2867962" y="0"/>
            <a:ext cx="3408075" cy="2726900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  <a:ea typeface="Calibri" panose="020F0502020204030204" pitchFamily="34" charset="0"/>
                <a:cs typeface="MV Boli" panose="02000500030200090000" pitchFamily="2" charset="0"/>
              </a:rPr>
              <a:t>The Reality of an Aimless World</a:t>
            </a:r>
            <a:endParaRPr lang="en-US" sz="4000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Comic Sans MS" panose="030F0702030302020204" pitchFamily="66" charset="0"/>
              <a:ea typeface="Calibri" panose="020F0502020204030204" pitchFamily="34" charset="0"/>
              <a:cs typeface="MV Boli" panose="0200050003020009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1" y="3208924"/>
            <a:ext cx="9143999" cy="3649076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Your enemy the devil prowls around like a roaring lion looking for someone to devour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1 Pet 5:8 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The thief comes only to steal 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and kill and destroy. 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John 10:10 </a:t>
            </a:r>
          </a:p>
        </p:txBody>
      </p:sp>
    </p:spTree>
    <p:extLst>
      <p:ext uri="{BB962C8B-B14F-4D97-AF65-F5344CB8AC3E}">
        <p14:creationId xmlns:p14="http://schemas.microsoft.com/office/powerpoint/2010/main" val="202031398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037" y="0"/>
            <a:ext cx="676776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1" y="222248"/>
            <a:ext cx="9143999" cy="675441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effectLst/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The world tries to fix things in the wrong way.</a:t>
            </a:r>
          </a:p>
        </p:txBody>
      </p:sp>
      <p:sp>
        <p:nvSpPr>
          <p:cNvPr id="5" name="Rectangle 4"/>
          <p:cNvSpPr/>
          <p:nvPr/>
        </p:nvSpPr>
        <p:spPr>
          <a:xfrm>
            <a:off x="708" y="813869"/>
            <a:ext cx="9143999" cy="1647246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600" b="1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hiller" panose="040204040310070206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LOST</a:t>
            </a:r>
          </a:p>
        </p:txBody>
      </p:sp>
      <p:sp>
        <p:nvSpPr>
          <p:cNvPr id="6" name="Rectangle 5"/>
          <p:cNvSpPr/>
          <p:nvPr/>
        </p:nvSpPr>
        <p:spPr>
          <a:xfrm>
            <a:off x="1" y="2155046"/>
            <a:ext cx="9144000" cy="4702954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came to seek and save the lost. 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Lk 19:10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I came that they may have life and 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have life to the full 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 err="1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Jh</a:t>
            </a:r>
            <a:r>
              <a:rPr lang="en-US" sz="3200" dirty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 10:10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Called you out of darkness into 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his marvelous light  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 Pet 2:9</a:t>
            </a:r>
          </a:p>
        </p:txBody>
      </p:sp>
    </p:spTree>
    <p:extLst>
      <p:ext uri="{BB962C8B-B14F-4D97-AF65-F5344CB8AC3E}">
        <p14:creationId xmlns:p14="http://schemas.microsoft.com/office/powerpoint/2010/main" val="2649193220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188" y="1983440"/>
            <a:ext cx="3355041" cy="33550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1"/>
          <p:cNvSpPr/>
          <p:nvPr/>
        </p:nvSpPr>
        <p:spPr>
          <a:xfrm>
            <a:off x="0" y="114670"/>
            <a:ext cx="4572000" cy="2716128"/>
          </a:xfrm>
          <a:prstGeom prst="rect">
            <a:avLst/>
          </a:prstGeom>
          <a:ln w="28575">
            <a:solidFill>
              <a:srgbClr val="92D050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4000" b="1" dirty="0">
                <a:solidFill>
                  <a:srgbClr val="FFFF00"/>
                </a:solidFill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1st</a:t>
            </a:r>
            <a:r>
              <a:rPr lang="en-US" sz="4000" b="1" dirty="0">
                <a:solidFill>
                  <a:srgbClr val="FFFF00"/>
                </a:solidFill>
                <a:effectLst/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reality: </a:t>
            </a:r>
          </a:p>
          <a:p>
            <a:pPr algn="ctr">
              <a:lnSpc>
                <a:spcPct val="107000"/>
              </a:lnSpc>
            </a:pPr>
            <a:r>
              <a:rPr lang="en-US" sz="4000" b="1" dirty="0">
                <a:effectLst/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Jesus reveals is that the world is lost and needs saving.</a:t>
            </a:r>
          </a:p>
        </p:txBody>
      </p:sp>
    </p:spTree>
    <p:extLst>
      <p:ext uri="{BB962C8B-B14F-4D97-AF65-F5344CB8AC3E}">
        <p14:creationId xmlns:p14="http://schemas.microsoft.com/office/powerpoint/2010/main" val="3417576886"/>
      </p:ext>
    </p:extLst>
  </p:cSld>
  <p:clrMapOvr>
    <a:masterClrMapping/>
  </p:clrMapOvr>
  <p:transition spd="slow">
    <p:push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47905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9036423" cy="830997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tx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The Reality of</a:t>
            </a:r>
          </a:p>
        </p:txBody>
      </p:sp>
      <p:sp>
        <p:nvSpPr>
          <p:cNvPr id="4" name="Rectangle 3"/>
          <p:cNvSpPr/>
          <p:nvPr/>
        </p:nvSpPr>
        <p:spPr>
          <a:xfrm>
            <a:off x="-107577" y="2616133"/>
            <a:ext cx="9144000" cy="4241867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If I be lifted up I will draw all men to me 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 err="1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Jh</a:t>
            </a:r>
            <a:r>
              <a:rPr lang="en-US" sz="3600" b="1" dirty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12:32 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He called us by his own glory and goodness 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 Pet. 1:3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Called according to his purpose…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those he called he justified. 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Rom 8:28,30</a:t>
            </a:r>
          </a:p>
        </p:txBody>
      </p:sp>
    </p:spTree>
    <p:extLst>
      <p:ext uri="{BB962C8B-B14F-4D97-AF65-F5344CB8AC3E}">
        <p14:creationId xmlns:p14="http://schemas.microsoft.com/office/powerpoint/2010/main" val="3102030895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313" y="2015446"/>
            <a:ext cx="2921374" cy="29213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1" y="0"/>
            <a:ext cx="3482788" cy="3385542"/>
          </a:xfrm>
          <a:prstGeom prst="rect">
            <a:avLst/>
          </a:prstGeom>
          <a:ln w="28575">
            <a:solidFill>
              <a:srgbClr val="92D050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4000" b="1" dirty="0">
                <a:solidFill>
                  <a:srgbClr val="FFFF00"/>
                </a:solidFill>
                <a:effectLst/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1st </a:t>
            </a:r>
            <a:r>
              <a:rPr lang="en-US" sz="4000" b="1" dirty="0">
                <a:solidFill>
                  <a:srgbClr val="FFFF00"/>
                </a:solidFill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n-US" sz="4000" b="1" dirty="0">
                <a:solidFill>
                  <a:srgbClr val="FFFF00"/>
                </a:solidFill>
                <a:effectLst/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eality: </a:t>
            </a:r>
          </a:p>
          <a:p>
            <a:pPr algn="ctr">
              <a:lnSpc>
                <a:spcPct val="107000"/>
              </a:lnSpc>
            </a:pPr>
            <a:r>
              <a:rPr lang="en-US" sz="4000" b="1" dirty="0">
                <a:effectLst/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Jesus reveals is that the world is lost and needs saving.</a:t>
            </a:r>
          </a:p>
        </p:txBody>
      </p:sp>
      <p:sp>
        <p:nvSpPr>
          <p:cNvPr id="2" name="Rectangle 1"/>
          <p:cNvSpPr/>
          <p:nvPr/>
        </p:nvSpPr>
        <p:spPr>
          <a:xfrm>
            <a:off x="5499847" y="13447"/>
            <a:ext cx="3630706" cy="4044184"/>
          </a:xfrm>
          <a:prstGeom prst="rect">
            <a:avLst/>
          </a:prstGeom>
          <a:ln w="28575">
            <a:solidFill>
              <a:srgbClr val="00B0F0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4000" b="1" dirty="0">
                <a:solidFill>
                  <a:srgbClr val="FFFF00"/>
                </a:solidFill>
                <a:effectLst/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4000" b="1" baseline="30000" dirty="0">
                <a:solidFill>
                  <a:srgbClr val="FFFF00"/>
                </a:solidFill>
                <a:effectLst/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nd</a:t>
            </a:r>
            <a:r>
              <a:rPr lang="en-US" sz="4000" b="1" dirty="0">
                <a:solidFill>
                  <a:srgbClr val="FFFF00"/>
                </a:solidFill>
                <a:effectLst/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 reality:</a:t>
            </a:r>
          </a:p>
          <a:p>
            <a:pPr algn="ctr">
              <a:lnSpc>
                <a:spcPct val="107000"/>
              </a:lnSpc>
            </a:pPr>
            <a:r>
              <a:rPr lang="en-US" sz="4000" b="1" dirty="0">
                <a:effectLst/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God calls us out of the world into a relationship with him.</a:t>
            </a:r>
          </a:p>
        </p:txBody>
      </p:sp>
    </p:spTree>
    <p:extLst>
      <p:ext uri="{BB962C8B-B14F-4D97-AF65-F5344CB8AC3E}">
        <p14:creationId xmlns:p14="http://schemas.microsoft.com/office/powerpoint/2010/main" val="1338244894"/>
      </p:ext>
    </p:extLst>
  </p:cSld>
  <p:clrMapOvr>
    <a:masterClrMapping/>
  </p:clrMapOvr>
  <p:transition spd="slow">
    <p:push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676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4165279"/>
            <a:ext cx="9144000" cy="981487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400" b="1" dirty="0">
                <a:effectLst/>
                <a:latin typeface="Rockwell Condensed" panose="020606030504050201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reality of the Chosen</a:t>
            </a:r>
            <a:endParaRPr lang="en-US" sz="5400" dirty="0">
              <a:effectLst/>
              <a:latin typeface="Rockwell Condensed" panose="020606030504050201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27589"/>
            <a:ext cx="9144000" cy="3374770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effectLst/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All that the Father gives me will 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effectLst/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come to me (God’s work) and whoever comes to me (people’s free will)  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effectLst/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I will never drive away. 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effectLst/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John 6:37 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5146766"/>
            <a:ext cx="9144000" cy="1673150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FFFF00"/>
                </a:solidFill>
                <a:effectLst/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If you are in Christ, you are chosen.  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FFFF00"/>
                </a:solidFill>
                <a:effectLst/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If you hear the message of Christ you have 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FFFF00"/>
                </a:solidFill>
                <a:effectLst/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the opportunity to be chosen.</a:t>
            </a:r>
          </a:p>
        </p:txBody>
      </p:sp>
    </p:spTree>
    <p:extLst>
      <p:ext uri="{BB962C8B-B14F-4D97-AF65-F5344CB8AC3E}">
        <p14:creationId xmlns:p14="http://schemas.microsoft.com/office/powerpoint/2010/main" val="2530227998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676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4165279"/>
            <a:ext cx="9144000" cy="925253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400" b="1" dirty="0">
                <a:effectLst/>
                <a:latin typeface="Rockwell Condensed" panose="020606030504050201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Joy of being chosen</a:t>
            </a:r>
            <a:endParaRPr lang="en-US" sz="5400" dirty="0">
              <a:effectLst/>
              <a:latin typeface="Rockwell Condensed" panose="020606030504050201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68469" y="181377"/>
            <a:ext cx="4975531" cy="3978269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50800" dir="5400000" algn="ctr" rotWithShape="0">
              <a:schemeClr val="bg1"/>
            </a:outerShdw>
          </a:effectLst>
          <a:extLst>
            <a:ext uri="{91240B29-F687-4F45-9708-019B960494DF}">
              <a14:hiddenLine xmlns:a14="http://schemas.microsoft.com/office/drawing/2010/main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effectLst/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3400" b="1" dirty="0">
                <a:effectLst/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Jesus) chosen by God and precious to him…you are a chosen people, a royal priesthood, a holy nation, a people belonging to God</a:t>
            </a:r>
            <a:r>
              <a:rPr lang="en-US" sz="3200" b="1" dirty="0">
                <a:effectLst/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effectLst/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FF00"/>
                </a:solidFill>
                <a:effectLst/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1 Pet. 2:4,9</a:t>
            </a:r>
          </a:p>
        </p:txBody>
      </p:sp>
      <p:sp>
        <p:nvSpPr>
          <p:cNvPr id="5" name="Rectangle 4"/>
          <p:cNvSpPr/>
          <p:nvPr/>
        </p:nvSpPr>
        <p:spPr>
          <a:xfrm>
            <a:off x="2158134" y="5493566"/>
            <a:ext cx="4020670" cy="707886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lvl="0"/>
            <a:r>
              <a:rPr lang="en-US" sz="4000" dirty="0">
                <a:solidFill>
                  <a:srgbClr val="FFFF00"/>
                </a:solidFill>
                <a:latin typeface="Comic Sans MS" panose="030F0702030302020204" pitchFamily="66" charset="0"/>
              </a:rPr>
              <a:t>Held in esteem </a:t>
            </a:r>
          </a:p>
        </p:txBody>
      </p:sp>
      <p:sp>
        <p:nvSpPr>
          <p:cNvPr id="6" name="Rectangle 5"/>
          <p:cNvSpPr/>
          <p:nvPr/>
        </p:nvSpPr>
        <p:spPr>
          <a:xfrm rot="20664717">
            <a:off x="479418" y="5315336"/>
            <a:ext cx="1770036" cy="707886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  <a:latin typeface="Comic Sans MS" panose="030F0702030302020204" pitchFamily="66" charset="0"/>
              </a:rPr>
              <a:t>Valued</a:t>
            </a:r>
          </a:p>
        </p:txBody>
      </p:sp>
      <p:sp>
        <p:nvSpPr>
          <p:cNvPr id="7" name="Rectangle 6"/>
          <p:cNvSpPr/>
          <p:nvPr/>
        </p:nvSpPr>
        <p:spPr>
          <a:xfrm>
            <a:off x="4168469" y="6144556"/>
            <a:ext cx="4328429" cy="707886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  <a:latin typeface="Comic Sans MS" panose="030F0702030302020204" pitchFamily="66" charset="0"/>
              </a:rPr>
              <a:t>Worthy of a task</a:t>
            </a:r>
          </a:p>
        </p:txBody>
      </p:sp>
      <p:sp>
        <p:nvSpPr>
          <p:cNvPr id="8" name="Rectangle 7"/>
          <p:cNvSpPr/>
          <p:nvPr/>
        </p:nvSpPr>
        <p:spPr>
          <a:xfrm rot="1379389">
            <a:off x="7063164" y="5360006"/>
            <a:ext cx="1906291" cy="707886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  <a:latin typeface="Comic Sans MS" panose="030F0702030302020204" pitchFamily="66" charset="0"/>
              </a:rPr>
              <a:t>Special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311160"/>
            <a:ext cx="4168469" cy="3319691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effectLst/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To the chosen lady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rgbClr val="FFFF00"/>
                </a:solidFill>
                <a:effectLst/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2 John 1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4000" b="1" dirty="0">
              <a:solidFill>
                <a:srgbClr val="FFFF00"/>
              </a:solidFill>
              <a:effectLst/>
              <a:latin typeface="Tempus Sans ITC" panose="04020404030D070202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effectLst/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To God’s elect 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rgbClr val="FFFF00"/>
                </a:solidFill>
                <a:effectLst/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1 Pet. 1:1</a:t>
            </a:r>
          </a:p>
        </p:txBody>
      </p:sp>
    </p:spTree>
    <p:extLst>
      <p:ext uri="{BB962C8B-B14F-4D97-AF65-F5344CB8AC3E}">
        <p14:creationId xmlns:p14="http://schemas.microsoft.com/office/powerpoint/2010/main" val="2728804571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198</TotalTime>
  <Words>636</Words>
  <Application>Microsoft Office PowerPoint</Application>
  <PresentationFormat>On-screen Show (4:3)</PresentationFormat>
  <Paragraphs>112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31" baseType="lpstr">
      <vt:lpstr>Arial Unicode MS</vt:lpstr>
      <vt:lpstr>Arial</vt:lpstr>
      <vt:lpstr>Book Antiqua</vt:lpstr>
      <vt:lpstr>Calibri</vt:lpstr>
      <vt:lpstr>Calibri Light</vt:lpstr>
      <vt:lpstr>Chiller</vt:lpstr>
      <vt:lpstr>Comic Sans MS</vt:lpstr>
      <vt:lpstr>MV Boli</vt:lpstr>
      <vt:lpstr>Papyrus</vt:lpstr>
      <vt:lpstr>Poor Richard</vt:lpstr>
      <vt:lpstr>Rockwell Condensed</vt:lpstr>
      <vt:lpstr>Tempus Sans ITC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Allen</dc:creator>
  <cp:lastModifiedBy>AVTeam</cp:lastModifiedBy>
  <cp:revision>10</cp:revision>
  <cp:lastPrinted>2018-02-25T14:19:13Z</cp:lastPrinted>
  <dcterms:created xsi:type="dcterms:W3CDTF">2018-02-25T00:38:53Z</dcterms:created>
  <dcterms:modified xsi:type="dcterms:W3CDTF">2018-02-25T14:33:13Z</dcterms:modified>
</cp:coreProperties>
</file>